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2" r:id="rId5"/>
    <p:sldId id="265" r:id="rId6"/>
    <p:sldId id="264" r:id="rId7"/>
    <p:sldId id="260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5141"/>
    <a:srgbClr val="ED7F73"/>
    <a:srgbClr val="F5B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090B5-8031-4C57-91C3-6F0D2BEAC697}" type="datetimeFigureOut">
              <a:rPr lang="it-IT" smtClean="0"/>
              <a:t>12/07/2019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9C836-AC95-4D22-BEF8-10C3EC27A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58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9C836-AC95-4D22-BEF8-10C3EC27A72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5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B5B6-B305-4EE4-9550-93D4CC985D81}" type="datetime1">
              <a:rPr lang="it-IT" smtClean="0"/>
              <a:t>12/07/2019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EF-0303-4025-9FF9-16FB1BBE1574}" type="datetime1">
              <a:rPr lang="it-IT" smtClean="0"/>
              <a:t>12/07/2019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13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A4BC-A257-4683-8A05-535AB544A6D6}" type="datetime1">
              <a:rPr lang="it-IT" smtClean="0"/>
              <a:t>12/07/2019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48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6495-CA28-460F-9339-8BE17C690E16}" type="datetime1">
              <a:rPr lang="it-IT" smtClean="0"/>
              <a:t>12/07/2019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22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A64-A14C-405E-AD45-7F5FF0E36143}" type="datetime1">
              <a:rPr lang="it-IT" smtClean="0"/>
              <a:t>12/07/2019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529F-92AD-485D-9A21-7DCBC7FA0C2B}" type="datetime1">
              <a:rPr lang="it-IT" smtClean="0"/>
              <a:t>12/07/2019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5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B6A5-437D-4EBB-9F54-CE7F89DF8A57}" type="datetime1">
              <a:rPr lang="it-IT" smtClean="0"/>
              <a:t>12/07/2019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36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5521-321B-41BE-A21A-ACFE949D492A}" type="datetime1">
              <a:rPr lang="it-IT" smtClean="0"/>
              <a:t>12/07/2019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12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D0B7-DF8D-4E1C-948B-7E1A0B4E065C}" type="datetime1">
              <a:rPr lang="it-IT" smtClean="0"/>
              <a:t>12/07/2019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04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6C3-3A90-405B-A693-58C742A1B019}" type="datetime1">
              <a:rPr lang="it-IT" smtClean="0"/>
              <a:t>12/07/2019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4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A086-F47F-4387-90D8-47C200C36560}" type="datetime1">
              <a:rPr lang="it-IT" smtClean="0"/>
              <a:t>12/07/2019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50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53D0-948B-4E35-9A95-E920A179762F}" type="datetime1">
              <a:rPr lang="it-IT" smtClean="0"/>
              <a:t>12/07/2019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VAS Foundation        www.vas-int.net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05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as@unimi.ito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s://www.uems.e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ems.e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1849" y="830179"/>
            <a:ext cx="10662987" cy="220177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it-IT" sz="4800" b="1" dirty="0" smtClean="0">
                <a:solidFill>
                  <a:srgbClr val="002060"/>
                </a:solidFill>
              </a:rPr>
              <a:t/>
            </a:r>
            <a:br>
              <a:rPr lang="it-IT" sz="4800" b="1" dirty="0" smtClean="0">
                <a:solidFill>
                  <a:srgbClr val="002060"/>
                </a:solidFill>
              </a:rPr>
            </a:br>
            <a:r>
              <a:rPr lang="it-IT" sz="4800" b="1" dirty="0" smtClean="0">
                <a:solidFill>
                  <a:srgbClr val="002060"/>
                </a:solidFill>
              </a:rPr>
              <a:t/>
            </a:r>
            <a:br>
              <a:rPr lang="it-IT" sz="4800" b="1" dirty="0" smtClean="0">
                <a:solidFill>
                  <a:srgbClr val="002060"/>
                </a:solidFill>
              </a:rPr>
            </a:br>
            <a:r>
              <a:rPr lang="it-IT" sz="4800" b="1" dirty="0">
                <a:solidFill>
                  <a:srgbClr val="002060"/>
                </a:solidFill>
              </a:rPr>
              <a:t/>
            </a:r>
            <a:br>
              <a:rPr lang="it-IT" sz="4800" b="1" dirty="0">
                <a:solidFill>
                  <a:srgbClr val="002060"/>
                </a:solidFill>
              </a:rPr>
            </a:br>
            <a:r>
              <a:rPr lang="it-IT" sz="4800" b="1" dirty="0" smtClean="0">
                <a:solidFill>
                  <a:srgbClr val="002060"/>
                </a:solidFill>
              </a:rPr>
              <a:t/>
            </a:r>
            <a:br>
              <a:rPr lang="it-IT" sz="4800" b="1" dirty="0" smtClean="0">
                <a:solidFill>
                  <a:srgbClr val="002060"/>
                </a:solidFill>
              </a:rPr>
            </a:br>
            <a:r>
              <a:rPr lang="it-IT" sz="4800" b="1" dirty="0" smtClean="0">
                <a:solidFill>
                  <a:srgbClr val="002060"/>
                </a:solidFill>
              </a:rPr>
              <a:t/>
            </a:r>
            <a:br>
              <a:rPr lang="it-IT" sz="4800" b="1" dirty="0" smtClean="0">
                <a:solidFill>
                  <a:srgbClr val="002060"/>
                </a:solidFill>
              </a:rPr>
            </a:br>
            <a:r>
              <a:rPr lang="it-IT" sz="4800" b="1" dirty="0">
                <a:solidFill>
                  <a:srgbClr val="002060"/>
                </a:solidFill>
              </a:rPr>
              <a:t/>
            </a:r>
            <a:br>
              <a:rPr lang="it-IT" sz="4800" b="1" dirty="0">
                <a:solidFill>
                  <a:srgbClr val="002060"/>
                </a:solidFill>
              </a:rPr>
            </a:br>
            <a: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VAS-</a:t>
            </a:r>
            <a:r>
              <a:rPr lang="it-IT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Foundation in </a:t>
            </a:r>
            <a:r>
              <a:rPr lang="it-IT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Angiology</a:t>
            </a:r>
            <a: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it-IT" sz="3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</a:t>
            </a:r>
            <a: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Medicine</a:t>
            </a:r>
            <a:b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i="1" dirty="0">
                <a:solidFill>
                  <a:srgbClr val="002060"/>
                </a:solidFill>
              </a:rPr>
              <a:t>Short VAS </a:t>
            </a:r>
            <a:r>
              <a:rPr lang="it-IT" sz="2400" b="1" i="1" dirty="0" err="1">
                <a:solidFill>
                  <a:srgbClr val="002060"/>
                </a:solidFill>
              </a:rPr>
              <a:t>presentation</a:t>
            </a:r>
            <a:r>
              <a:rPr lang="it-IT" sz="2400" b="1" i="1" dirty="0">
                <a:solidFill>
                  <a:srgbClr val="002060"/>
                </a:solidFill>
              </a:rPr>
              <a:t> in </a:t>
            </a:r>
            <a:r>
              <a:rPr lang="it-IT" sz="2400" b="1" i="1" smtClean="0">
                <a:solidFill>
                  <a:srgbClr val="002060"/>
                </a:solidFill>
              </a:rPr>
              <a:t>slides</a:t>
            </a:r>
            <a:r>
              <a:rPr lang="it-IT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it-IT" sz="2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779" y="3872832"/>
            <a:ext cx="3265237" cy="2396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8778016" y="6273772"/>
            <a:ext cx="1762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www.vas-int.net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540042" y="276272"/>
            <a:ext cx="9023684" cy="1325563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 smtClean="0">
                <a:solidFill>
                  <a:srgbClr val="C00000"/>
                </a:solidFill>
              </a:rPr>
              <a:t>       VAS Board</a:t>
            </a:r>
            <a:endParaRPr lang="it-IT" sz="3200" b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75" y="719259"/>
            <a:ext cx="906088" cy="43958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540042" y="2219492"/>
            <a:ext cx="6096000" cy="4378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Catalano IT- VAS President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Colgan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IRL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Farkas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Fazeli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IRN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FGR.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Fowkes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UK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Gerotziafas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Olinic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Pecvarady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JC.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Wautrecht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5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48429" y="587705"/>
            <a:ext cx="5148332" cy="843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750"/>
              </a:spcAft>
            </a:pPr>
            <a:r>
              <a:rPr lang="it-IT" sz="4800" b="1" dirty="0">
                <a:solidFill>
                  <a:srgbClr val="C3101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 Headquarters</a:t>
            </a:r>
            <a:endParaRPr lang="it-IT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73179" y="2413338"/>
            <a:ext cx="9589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62656A"/>
                </a:solidFill>
                <a:latin typeface="&amp;quot"/>
              </a:rPr>
              <a:t>VAS Headquarters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: </a:t>
            </a:r>
            <a:r>
              <a:rPr lang="it-IT" dirty="0"/>
              <a:t/>
            </a:r>
            <a:br>
              <a:rPr lang="it-IT" dirty="0"/>
            </a:br>
            <a:r>
              <a:rPr lang="it-IT" dirty="0">
                <a:solidFill>
                  <a:srgbClr val="62656A"/>
                </a:solidFill>
                <a:latin typeface="Roboto Slab"/>
              </a:rPr>
              <a:t>c/o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Research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Center on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Vascular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 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Diseases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and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Angiology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Unit-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University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of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Milan-L.Sacco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Hospital </a:t>
            </a:r>
            <a:r>
              <a:rPr lang="it-IT" dirty="0"/>
              <a:t/>
            </a:r>
            <a:br>
              <a:rPr lang="it-IT" dirty="0"/>
            </a:br>
            <a:r>
              <a:rPr lang="it-IT" dirty="0">
                <a:solidFill>
                  <a:srgbClr val="62656A"/>
                </a:solidFill>
                <a:latin typeface="Roboto Slab"/>
              </a:rPr>
              <a:t>via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G.B.Grassi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74-20157 Milan (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Italy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).          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>
                <a:solidFill>
                  <a:srgbClr val="62656A"/>
                </a:solidFill>
                <a:latin typeface="&amp;quot"/>
              </a:rPr>
              <a:t>Phone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: +39-02-50319813 /</a:t>
            </a:r>
            <a:r>
              <a:rPr lang="it-IT" dirty="0" smtClean="0">
                <a:solidFill>
                  <a:srgbClr val="62656A"/>
                </a:solidFill>
                <a:latin typeface="Roboto Slab"/>
              </a:rPr>
              <a:t>7/2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     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>
                <a:solidFill>
                  <a:srgbClr val="62656A"/>
                </a:solidFill>
                <a:latin typeface="&amp;quot"/>
              </a:rPr>
              <a:t>Email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: </a:t>
            </a:r>
            <a:r>
              <a:rPr lang="it-IT" dirty="0" smtClean="0">
                <a:solidFill>
                  <a:srgbClr val="333333"/>
                </a:solidFill>
                <a:latin typeface="&amp;quot"/>
                <a:hlinkClick r:id="rId2"/>
              </a:rPr>
              <a:t>vas@unimi.it</a:t>
            </a:r>
            <a:endParaRPr lang="it-IT" b="1" i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0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38200" y="1768641"/>
            <a:ext cx="2779295" cy="2189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European</a:t>
            </a:r>
            <a:r>
              <a:rPr lang="it-IT" b="1" dirty="0" smtClean="0"/>
              <a:t> </a:t>
            </a:r>
            <a:r>
              <a:rPr lang="it-IT" b="1" dirty="0" err="1" smtClean="0"/>
              <a:t>Working</a:t>
            </a:r>
            <a:r>
              <a:rPr lang="it-IT" b="1" dirty="0" smtClean="0"/>
              <a:t> </a:t>
            </a:r>
            <a:r>
              <a:rPr lang="it-IT" b="1" dirty="0" err="1" smtClean="0"/>
              <a:t>Grounp</a:t>
            </a:r>
            <a:endParaRPr lang="it-IT" b="1" dirty="0" smtClean="0"/>
          </a:p>
          <a:p>
            <a:pPr algn="ctr"/>
            <a:r>
              <a:rPr lang="it-IT" b="1" dirty="0"/>
              <a:t>o</a:t>
            </a:r>
            <a:r>
              <a:rPr lang="it-IT" b="1" dirty="0" smtClean="0"/>
              <a:t>n </a:t>
            </a:r>
            <a:r>
              <a:rPr lang="it-IT" b="1" dirty="0" err="1" smtClean="0"/>
              <a:t>Medical</a:t>
            </a:r>
            <a:r>
              <a:rPr lang="it-IT" b="1" dirty="0" smtClean="0"/>
              <a:t> </a:t>
            </a:r>
            <a:r>
              <a:rPr lang="it-IT" b="1" dirty="0" err="1" smtClean="0"/>
              <a:t>Angiology</a:t>
            </a:r>
            <a:endParaRPr lang="it-IT" b="1" dirty="0" smtClean="0"/>
          </a:p>
          <a:p>
            <a:pPr algn="ctr"/>
            <a:endParaRPr lang="it-IT" b="1" dirty="0" smtClean="0"/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1991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5895474" y="4716380"/>
            <a:ext cx="6148137" cy="20182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UEMS </a:t>
            </a:r>
            <a:r>
              <a:rPr lang="it-IT" b="1" dirty="0" err="1" smtClean="0"/>
              <a:t>Division</a:t>
            </a:r>
            <a:r>
              <a:rPr lang="it-IT" b="1" dirty="0" smtClean="0"/>
              <a:t> of </a:t>
            </a:r>
            <a:r>
              <a:rPr lang="it-IT" b="1" dirty="0" err="1" smtClean="0"/>
              <a:t>Angiology</a:t>
            </a:r>
            <a:r>
              <a:rPr lang="it-IT" b="1" dirty="0" smtClean="0"/>
              <a:t>/</a:t>
            </a:r>
            <a:r>
              <a:rPr lang="it-IT" b="1" dirty="0" err="1" smtClean="0"/>
              <a:t>Vascular</a:t>
            </a:r>
            <a:r>
              <a:rPr lang="it-IT" b="1" dirty="0" smtClean="0"/>
              <a:t> Medicine</a:t>
            </a:r>
          </a:p>
          <a:p>
            <a:pPr algn="ctr"/>
            <a:r>
              <a:rPr lang="it-IT" b="1" dirty="0" smtClean="0"/>
              <a:t>(2000)</a:t>
            </a:r>
            <a:r>
              <a:rPr lang="it-IT" b="1" dirty="0" smtClean="0">
                <a:sym typeface="Wingdings" panose="05000000000000000000" pitchFamily="2" charset="2"/>
              </a:rPr>
              <a:t></a:t>
            </a:r>
            <a:r>
              <a:rPr lang="it-IT" b="1" u="sng" dirty="0" smtClean="0">
                <a:sym typeface="Wingdings" panose="05000000000000000000" pitchFamily="2" charset="2"/>
              </a:rPr>
              <a:t>2007</a:t>
            </a:r>
            <a:endParaRPr lang="it-IT" b="1" u="sng" dirty="0"/>
          </a:p>
        </p:txBody>
      </p:sp>
      <p:sp>
        <p:nvSpPr>
          <p:cNvPr id="5" name="Rettangolo 4"/>
          <p:cNvSpPr/>
          <p:nvPr/>
        </p:nvSpPr>
        <p:spPr>
          <a:xfrm>
            <a:off x="4317331" y="1750594"/>
            <a:ext cx="2779295" cy="2207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-</a:t>
            </a:r>
            <a:r>
              <a:rPr lang="it-IT" b="1" dirty="0" err="1" smtClean="0"/>
              <a:t>Vascular-Independent</a:t>
            </a:r>
            <a:r>
              <a:rPr lang="it-IT" b="1" dirty="0" smtClean="0"/>
              <a:t> </a:t>
            </a:r>
            <a:r>
              <a:rPr lang="it-IT" b="1" dirty="0" err="1" smtClean="0"/>
              <a:t>Research</a:t>
            </a:r>
            <a:r>
              <a:rPr lang="it-IT" b="1" dirty="0" smtClean="0"/>
              <a:t> and </a:t>
            </a:r>
            <a:r>
              <a:rPr lang="it-IT" b="1" dirty="0" err="1" smtClean="0"/>
              <a:t>Education-European</a:t>
            </a:r>
            <a:r>
              <a:rPr lang="it-IT" b="1" dirty="0" smtClean="0"/>
              <a:t> Organization-</a:t>
            </a:r>
          </a:p>
          <a:p>
            <a:pPr algn="ctr"/>
            <a:r>
              <a:rPr lang="it-IT" b="1" dirty="0" smtClean="0"/>
              <a:t>1998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7929524" y="1733630"/>
            <a:ext cx="3945643" cy="22247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sz="2000" b="1" dirty="0" err="1" smtClean="0"/>
              <a:t>European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Independent</a:t>
            </a:r>
            <a:r>
              <a:rPr lang="it-IT" sz="2000" b="1" dirty="0" smtClean="0"/>
              <a:t> Foundation</a:t>
            </a:r>
          </a:p>
          <a:p>
            <a:pPr algn="ctr"/>
            <a:r>
              <a:rPr lang="it-IT" sz="2000" b="1" dirty="0"/>
              <a:t>i</a:t>
            </a:r>
            <a:r>
              <a:rPr lang="it-IT" sz="2000" b="1" dirty="0" smtClean="0"/>
              <a:t>n </a:t>
            </a:r>
            <a:r>
              <a:rPr lang="it-IT" sz="2000" b="1" dirty="0" err="1" smtClean="0"/>
              <a:t>Angiology</a:t>
            </a:r>
            <a:r>
              <a:rPr lang="it-IT" sz="2000" b="1" dirty="0" smtClean="0"/>
              <a:t>/</a:t>
            </a:r>
            <a:r>
              <a:rPr lang="it-IT" sz="2000" b="1" dirty="0" err="1" smtClean="0"/>
              <a:t>Vascular</a:t>
            </a:r>
            <a:r>
              <a:rPr lang="it-IT" sz="2000" b="1" dirty="0" smtClean="0"/>
              <a:t> Medicine</a:t>
            </a:r>
          </a:p>
          <a:p>
            <a:pPr algn="ctr"/>
            <a:endParaRPr lang="it-IT" sz="800" b="1" dirty="0"/>
          </a:p>
          <a:p>
            <a:pPr algn="ctr"/>
            <a:r>
              <a:rPr lang="it-IT" b="1" dirty="0" smtClean="0"/>
              <a:t>2018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230" y="1920416"/>
            <a:ext cx="916981" cy="44487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052" y="1768641"/>
            <a:ext cx="1604210" cy="778280"/>
          </a:xfrm>
          <a:prstGeom prst="rect">
            <a:avLst/>
          </a:prstGeom>
        </p:spPr>
      </p:pic>
      <p:sp>
        <p:nvSpPr>
          <p:cNvPr id="9" name="Freccia a destra 8"/>
          <p:cNvSpPr/>
          <p:nvPr/>
        </p:nvSpPr>
        <p:spPr>
          <a:xfrm>
            <a:off x="3814011" y="2731168"/>
            <a:ext cx="409073" cy="3970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7190873" y="2683043"/>
            <a:ext cx="626357" cy="44516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/>
          <p:nvPr/>
        </p:nvCxnSpPr>
        <p:spPr>
          <a:xfrm>
            <a:off x="6292516" y="4162922"/>
            <a:ext cx="433137" cy="5534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 descr="https://www.uems.eu/__data/assets/image/0009/2160/uems_logo.png">
            <a:hlinkClick r:id="rId4" tooltip="&quot;logos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152" y="4928750"/>
            <a:ext cx="847800" cy="79675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reccia bidirezionale verticale 10"/>
          <p:cNvSpPr/>
          <p:nvPr/>
        </p:nvSpPr>
        <p:spPr>
          <a:xfrm>
            <a:off x="11057021" y="3958388"/>
            <a:ext cx="324853" cy="757991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838200" y="4379494"/>
            <a:ext cx="2779295" cy="549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Recognised</a:t>
            </a:r>
            <a:r>
              <a:rPr lang="it-IT" dirty="0" smtClean="0"/>
              <a:t> by IUA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Angiology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endParaRPr lang="it-IT" dirty="0"/>
          </a:p>
        </p:txBody>
      </p:sp>
      <p:cxnSp>
        <p:nvCxnSpPr>
          <p:cNvPr id="13" name="Connettore 1 12"/>
          <p:cNvCxnSpPr>
            <a:stCxn id="3" idx="2"/>
            <a:endCxn id="2" idx="0"/>
          </p:cNvCxnSpPr>
          <p:nvPr/>
        </p:nvCxnSpPr>
        <p:spPr>
          <a:xfrm>
            <a:off x="2227848" y="3958388"/>
            <a:ext cx="0" cy="421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641685" y="6369505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53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1203158" y="1249749"/>
            <a:ext cx="4471021" cy="2565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Educational </a:t>
            </a:r>
            <a:r>
              <a:rPr lang="it-IT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endParaRPr lang="it-IT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Equity</a:t>
            </a:r>
            <a:r>
              <a:rPr lang="it-IT" b="1" dirty="0">
                <a:solidFill>
                  <a:schemeClr val="bg1"/>
                </a:solidFill>
              </a:rPr>
              <a:t>,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Quality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Harmonization</a:t>
            </a:r>
            <a:r>
              <a:rPr lang="it-IT" b="1" dirty="0" smtClean="0">
                <a:solidFill>
                  <a:schemeClr val="bg1"/>
                </a:solidFill>
              </a:rPr>
              <a:t>  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 Training </a:t>
            </a:r>
            <a:r>
              <a:rPr lang="it-IT" b="1" dirty="0" smtClean="0">
                <a:solidFill>
                  <a:schemeClr val="bg1"/>
                </a:solidFill>
              </a:rPr>
              <a:t>of </a:t>
            </a:r>
            <a:r>
              <a:rPr lang="it-IT" b="1" dirty="0" err="1" smtClean="0">
                <a:solidFill>
                  <a:schemeClr val="bg1"/>
                </a:solidFill>
              </a:rPr>
              <a:t>Specialists</a:t>
            </a:r>
            <a:r>
              <a:rPr lang="it-IT" b="1" dirty="0" smtClean="0">
                <a:solidFill>
                  <a:schemeClr val="bg1"/>
                </a:solidFill>
              </a:rPr>
              <a:t>, MD and </a:t>
            </a:r>
            <a:r>
              <a:rPr lang="it-IT" b="1" dirty="0" err="1" smtClean="0">
                <a:solidFill>
                  <a:schemeClr val="bg1"/>
                </a:solidFill>
              </a:rPr>
              <a:t>Health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Personnel</a:t>
            </a:r>
            <a:r>
              <a:rPr lang="it-IT" b="1" dirty="0" smtClean="0">
                <a:solidFill>
                  <a:schemeClr val="bg1"/>
                </a:solidFill>
              </a:rPr>
              <a:t> in Europe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6259334" y="1249749"/>
            <a:ext cx="4555289" cy="2565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Collaborative</a:t>
            </a:r>
          </a:p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endParaRPr lang="it-IT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Equity</a:t>
            </a:r>
            <a:r>
              <a:rPr lang="it-IT" b="1" dirty="0" smtClean="0">
                <a:solidFill>
                  <a:schemeClr val="bg1"/>
                </a:solidFill>
              </a:rPr>
              <a:t> and Independence in </a:t>
            </a:r>
            <a:r>
              <a:rPr lang="it-IT" b="1" dirty="0" err="1" smtClean="0">
                <a:solidFill>
                  <a:schemeClr val="bg1"/>
                </a:solidFill>
              </a:rPr>
              <a:t>European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Research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203157" y="3994485"/>
            <a:ext cx="4471021" cy="239495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and 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Awareness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100" dirty="0" smtClean="0">
                <a:solidFill>
                  <a:schemeClr val="bg1"/>
                </a:solidFill>
              </a:rPr>
              <a:t>(</a:t>
            </a:r>
            <a:r>
              <a:rPr lang="it-IT" sz="1100" dirty="0" err="1" smtClean="0">
                <a:solidFill>
                  <a:schemeClr val="bg1"/>
                </a:solidFill>
              </a:rPr>
              <a:t>eg</a:t>
            </a:r>
            <a:r>
              <a:rPr lang="it-IT" sz="1100" dirty="0" smtClean="0">
                <a:solidFill>
                  <a:schemeClr val="bg1"/>
                </a:solidFill>
              </a:rPr>
              <a:t> </a:t>
            </a:r>
            <a:r>
              <a:rPr lang="it-IT" sz="1100" b="1" dirty="0" err="1" smtClean="0">
                <a:solidFill>
                  <a:schemeClr val="bg1"/>
                </a:solidFill>
              </a:rPr>
              <a:t>Calls</a:t>
            </a:r>
            <a:r>
              <a:rPr lang="it-IT" sz="1100" b="1" dirty="0" smtClean="0">
                <a:solidFill>
                  <a:schemeClr val="bg1"/>
                </a:solidFill>
              </a:rPr>
              <a:t> : </a:t>
            </a:r>
            <a:r>
              <a:rPr lang="it-IT" sz="1100" b="1" i="1" dirty="0" smtClean="0">
                <a:solidFill>
                  <a:schemeClr val="bg1"/>
                </a:solidFill>
              </a:rPr>
              <a:t>No More </a:t>
            </a:r>
            <a:r>
              <a:rPr lang="it-IT" sz="1100" b="1" i="1" dirty="0" err="1" smtClean="0">
                <a:solidFill>
                  <a:schemeClr val="bg1"/>
                </a:solidFill>
              </a:rPr>
              <a:t>Vascular</a:t>
            </a:r>
            <a:r>
              <a:rPr lang="it-IT" sz="1100" b="1" i="1" dirty="0" smtClean="0">
                <a:solidFill>
                  <a:schemeClr val="bg1"/>
                </a:solidFill>
              </a:rPr>
              <a:t> </a:t>
            </a:r>
            <a:r>
              <a:rPr lang="it-IT" sz="1100" b="1" i="1" dirty="0" err="1" smtClean="0">
                <a:solidFill>
                  <a:schemeClr val="bg1"/>
                </a:solidFill>
              </a:rPr>
              <a:t>Amputations</a:t>
            </a:r>
            <a:r>
              <a:rPr lang="it-IT" sz="1100" b="1" i="1" dirty="0" smtClean="0">
                <a:solidFill>
                  <a:schemeClr val="bg1"/>
                </a:solidFill>
              </a:rPr>
              <a:t>! </a:t>
            </a:r>
            <a:r>
              <a:rPr lang="it-IT" sz="1100" b="1" dirty="0" smtClean="0">
                <a:solidFill>
                  <a:schemeClr val="bg1"/>
                </a:solidFill>
              </a:rPr>
              <a:t>and </a:t>
            </a:r>
            <a:r>
              <a:rPr lang="it-IT" sz="1100" b="1" i="1" dirty="0" smtClean="0">
                <a:solidFill>
                  <a:schemeClr val="bg1"/>
                </a:solidFill>
              </a:rPr>
              <a:t>No more </a:t>
            </a:r>
            <a:r>
              <a:rPr lang="it-IT" sz="1100" b="1" i="1" dirty="0" err="1" smtClean="0">
                <a:solidFill>
                  <a:schemeClr val="bg1"/>
                </a:solidFill>
              </a:rPr>
              <a:t>Venous</a:t>
            </a:r>
            <a:r>
              <a:rPr lang="it-IT" sz="1100" b="1" i="1" dirty="0" smtClean="0">
                <a:solidFill>
                  <a:schemeClr val="bg1"/>
                </a:solidFill>
              </a:rPr>
              <a:t> </a:t>
            </a:r>
            <a:r>
              <a:rPr lang="it-IT" sz="1100" b="1" i="1" dirty="0" err="1" smtClean="0">
                <a:solidFill>
                  <a:schemeClr val="bg1"/>
                </a:solidFill>
              </a:rPr>
              <a:t>Ulcers</a:t>
            </a:r>
            <a:r>
              <a:rPr lang="it-IT" sz="1100" i="1" dirty="0" smtClean="0">
                <a:solidFill>
                  <a:schemeClr val="bg1"/>
                </a:solidFill>
              </a:rPr>
              <a:t>!</a:t>
            </a:r>
            <a:r>
              <a:rPr lang="it-IT" sz="11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endParaRPr lang="it-IT" sz="1100" dirty="0">
              <a:solidFill>
                <a:schemeClr val="bg1"/>
              </a:solidFill>
            </a:endParaRPr>
          </a:p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 err="1" smtClean="0">
                <a:solidFill>
                  <a:schemeClr val="bg1"/>
                </a:solidFill>
              </a:rPr>
              <a:t>Ethics</a:t>
            </a:r>
            <a:r>
              <a:rPr lang="it-IT" b="1" dirty="0" smtClean="0">
                <a:solidFill>
                  <a:schemeClr val="bg1"/>
                </a:solidFill>
              </a:rPr>
              <a:t>, </a:t>
            </a:r>
            <a:r>
              <a:rPr lang="it-IT" b="1" dirty="0" err="1" smtClean="0">
                <a:solidFill>
                  <a:schemeClr val="bg1"/>
                </a:solidFill>
              </a:rPr>
              <a:t>Equity</a:t>
            </a:r>
            <a:r>
              <a:rPr lang="it-IT" b="1" dirty="0" smtClean="0">
                <a:solidFill>
                  <a:schemeClr val="bg1"/>
                </a:solidFill>
              </a:rPr>
              <a:t> and </a:t>
            </a:r>
            <a:r>
              <a:rPr lang="it-IT" b="1" dirty="0" err="1" smtClean="0">
                <a:solidFill>
                  <a:schemeClr val="bg1"/>
                </a:solidFill>
              </a:rPr>
              <a:t>Quality</a:t>
            </a:r>
            <a:r>
              <a:rPr lang="it-IT" b="1" dirty="0" smtClean="0">
                <a:solidFill>
                  <a:schemeClr val="bg1"/>
                </a:solidFill>
              </a:rPr>
              <a:t> in the </a:t>
            </a:r>
            <a:r>
              <a:rPr lang="it-IT" b="1" dirty="0" err="1" smtClean="0">
                <a:solidFill>
                  <a:schemeClr val="bg1"/>
                </a:solidFill>
              </a:rPr>
              <a:t>Health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Offer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endParaRPr lang="it-IT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Europe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259334" y="3994485"/>
            <a:ext cx="4565554" cy="239495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Angiology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Medicine in Europe </a:t>
            </a:r>
            <a:endParaRPr lang="it-IT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Specialty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Centres and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Specialits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1788313" y="-49554"/>
            <a:ext cx="9906381" cy="8195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b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Aims</a:t>
            </a:r>
            <a: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and </a:t>
            </a:r>
            <a:r>
              <a:rPr lang="it-IT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main</a:t>
            </a:r>
            <a: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it-IT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Activities</a:t>
            </a:r>
            <a: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it-IT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it-IT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03" y="49316"/>
            <a:ext cx="1384137" cy="6715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978442" y="6492875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7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601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European</a:t>
            </a:r>
            <a:r>
              <a:rPr lang="it-IT" sz="2800" b="1" dirty="0" smtClean="0">
                <a:solidFill>
                  <a:srgbClr val="C00000"/>
                </a:solidFill>
              </a:rPr>
              <a:t> Collaborative </a:t>
            </a:r>
            <a:r>
              <a:rPr lang="it-IT" sz="2800" b="1" dirty="0" err="1" smtClean="0">
                <a:solidFill>
                  <a:srgbClr val="C00000"/>
                </a:solidFill>
              </a:rPr>
              <a:t>Independent</a:t>
            </a:r>
            <a:r>
              <a:rPr lang="it-IT" sz="2800" b="1" dirty="0" smtClean="0">
                <a:solidFill>
                  <a:srgbClr val="C00000"/>
                </a:solidFill>
              </a:rPr>
              <a:t> </a:t>
            </a:r>
            <a:r>
              <a:rPr lang="it-IT" sz="2800" b="1" dirty="0" err="1" smtClean="0">
                <a:solidFill>
                  <a:srgbClr val="C00000"/>
                </a:solidFill>
              </a:rPr>
              <a:t>Education</a:t>
            </a:r>
            <a:r>
              <a:rPr lang="it-IT" sz="2800" b="1" dirty="0" smtClean="0">
                <a:solidFill>
                  <a:srgbClr val="C00000"/>
                </a:solidFill>
              </a:rPr>
              <a:t> and Training 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53822" y="5383723"/>
            <a:ext cx="2407318" cy="1438182"/>
          </a:xfrm>
          <a:prstGeom prst="rect">
            <a:avLst/>
          </a:prstGeom>
          <a:solidFill>
            <a:srgbClr val="00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 E-Learning Platform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-VAS Campus-</a:t>
            </a:r>
          </a:p>
          <a:p>
            <a:pPr algn="ctr"/>
            <a:r>
              <a:rPr lang="it-IT" sz="1400" dirty="0" smtClean="0">
                <a:solidFill>
                  <a:schemeClr val="bg1"/>
                </a:solidFill>
              </a:rPr>
              <a:t>EACCME </a:t>
            </a:r>
            <a:r>
              <a:rPr lang="it-IT" sz="1400" dirty="0" err="1" smtClean="0">
                <a:solidFill>
                  <a:schemeClr val="bg1"/>
                </a:solidFill>
              </a:rPr>
              <a:t>Accr</a:t>
            </a:r>
            <a:r>
              <a:rPr lang="it-IT" sz="1400" dirty="0" smtClean="0">
                <a:solidFill>
                  <a:schemeClr val="bg1"/>
                </a:solidFill>
              </a:rPr>
              <a:t>. </a:t>
            </a:r>
            <a:r>
              <a:rPr lang="it-IT" sz="1400" dirty="0" err="1" smtClean="0">
                <a:solidFill>
                  <a:schemeClr val="bg1"/>
                </a:solidFill>
              </a:rPr>
              <a:t>requested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92125" y="3700932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EACCME E-Learning Courses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9766" y="3692263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Academic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Postgraduate</a:t>
            </a:r>
            <a:r>
              <a:rPr lang="it-IT" dirty="0" smtClean="0">
                <a:solidFill>
                  <a:schemeClr val="bg1"/>
                </a:solidFill>
              </a:rPr>
              <a:t> E-Learning </a:t>
            </a:r>
            <a:r>
              <a:rPr lang="it-IT" sz="1400" dirty="0" smtClean="0">
                <a:solidFill>
                  <a:schemeClr val="bg1"/>
                </a:solidFill>
              </a:rPr>
              <a:t>(1 </a:t>
            </a:r>
            <a:r>
              <a:rPr lang="it-IT" sz="1400" dirty="0" err="1" smtClean="0">
                <a:solidFill>
                  <a:schemeClr val="bg1"/>
                </a:solidFill>
              </a:rPr>
              <a:t>yr</a:t>
            </a:r>
            <a:r>
              <a:rPr lang="it-IT" sz="1400" dirty="0" smtClean="0">
                <a:solidFill>
                  <a:schemeClr val="bg1"/>
                </a:solidFill>
              </a:rPr>
              <a:t>)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492313" y="5383723"/>
            <a:ext cx="2341741" cy="1438182"/>
          </a:xfrm>
          <a:prstGeom prst="rect">
            <a:avLst/>
          </a:prstGeom>
          <a:solidFill>
            <a:srgbClr val="00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VAS </a:t>
            </a:r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/International </a:t>
            </a:r>
            <a:r>
              <a:rPr lang="it-IT" dirty="0" err="1" smtClean="0">
                <a:solidFill>
                  <a:schemeClr val="bg1"/>
                </a:solidFill>
              </a:rPr>
              <a:t>Teaching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Pannel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08684" y="1724043"/>
            <a:ext cx="3717758" cy="181324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EACCME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68010" y="1814840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Publishing Educational </a:t>
            </a:r>
            <a:r>
              <a:rPr lang="it-IT" dirty="0" err="1" smtClean="0">
                <a:solidFill>
                  <a:schemeClr val="bg1"/>
                </a:solidFill>
              </a:rPr>
              <a:t>Papers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828" y="1724043"/>
            <a:ext cx="3689841" cy="5097862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3" y="556895"/>
            <a:ext cx="906088" cy="43958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4065" y="1814840"/>
            <a:ext cx="3336246" cy="1364063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5296448" y="3700932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err="1" smtClean="0">
                <a:solidFill>
                  <a:schemeClr val="bg1"/>
                </a:solidFill>
              </a:rPr>
              <a:t>European</a:t>
            </a:r>
            <a:r>
              <a:rPr lang="it-IT" sz="1600" dirty="0" smtClean="0">
                <a:solidFill>
                  <a:schemeClr val="bg1"/>
                </a:solidFill>
              </a:rPr>
              <a:t> Training </a:t>
            </a:r>
            <a:r>
              <a:rPr lang="it-IT" sz="1600" dirty="0" err="1" smtClean="0">
                <a:solidFill>
                  <a:schemeClr val="bg1"/>
                </a:solidFill>
              </a:rPr>
              <a:t>Fellowship</a:t>
            </a:r>
            <a:endParaRPr lang="it-IT" sz="1600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414762" y="3228857"/>
            <a:ext cx="205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EACCME </a:t>
            </a:r>
            <a:r>
              <a:rPr lang="it-IT" sz="1400" b="1" dirty="0" err="1" smtClean="0">
                <a:solidFill>
                  <a:schemeClr val="bg1"/>
                </a:solidFill>
              </a:rPr>
              <a:t>Credits</a:t>
            </a:r>
            <a:endParaRPr lang="it-IT" sz="1400" b="1" dirty="0">
              <a:solidFill>
                <a:schemeClr val="bg1"/>
              </a:solidFill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5186576" y="6327128"/>
            <a:ext cx="292767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217734" y="4902458"/>
            <a:ext cx="2237874" cy="11373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bg1"/>
              </a:solidFill>
            </a:endParaRPr>
          </a:p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Postgrad</a:t>
            </a:r>
            <a:r>
              <a:rPr lang="it-IT" dirty="0" smtClean="0">
                <a:solidFill>
                  <a:schemeClr val="bg1"/>
                </a:solidFill>
              </a:rPr>
              <a:t> &amp;Master </a:t>
            </a:r>
            <a:r>
              <a:rPr lang="it-IT" sz="1200" dirty="0" smtClean="0">
                <a:solidFill>
                  <a:schemeClr val="bg1"/>
                </a:solidFill>
              </a:rPr>
              <a:t>(2 </a:t>
            </a:r>
            <a:r>
              <a:rPr lang="it-IT" sz="1200" dirty="0" err="1" smtClean="0">
                <a:solidFill>
                  <a:schemeClr val="bg1"/>
                </a:solidFill>
              </a:rPr>
              <a:t>yrs</a:t>
            </a:r>
            <a:r>
              <a:rPr lang="it-IT" sz="12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(</a:t>
            </a:r>
            <a:r>
              <a:rPr lang="it-IT" sz="1600" dirty="0" err="1" smtClean="0">
                <a:solidFill>
                  <a:schemeClr val="bg1"/>
                </a:solidFill>
              </a:rPr>
              <a:t>Academic</a:t>
            </a:r>
            <a:r>
              <a:rPr lang="it-IT" sz="1600" dirty="0" smtClean="0">
                <a:solidFill>
                  <a:schemeClr val="bg1"/>
                </a:solidFill>
              </a:rPr>
              <a:t>- to be </a:t>
            </a:r>
            <a:r>
              <a:rPr lang="it-IT" sz="1600" dirty="0" err="1" smtClean="0">
                <a:solidFill>
                  <a:schemeClr val="bg1"/>
                </a:solidFill>
              </a:rPr>
              <a:t>enlarged</a:t>
            </a:r>
            <a:r>
              <a:rPr lang="it-IT" sz="1600" dirty="0" smtClean="0">
                <a:solidFill>
                  <a:schemeClr val="bg1"/>
                </a:solidFill>
              </a:rPr>
              <a:t>/EACCME?)</a:t>
            </a:r>
            <a:endParaRPr lang="it-IT" sz="1600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-738482" y="6467329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8495" y="112462"/>
            <a:ext cx="10515600" cy="1325563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sz="4000" b="1" dirty="0" err="1" smtClean="0">
                <a:solidFill>
                  <a:srgbClr val="C00000"/>
                </a:solidFill>
              </a:rPr>
              <a:t>European</a:t>
            </a:r>
            <a:r>
              <a:rPr lang="it-IT" sz="4000" b="1" dirty="0" smtClean="0">
                <a:solidFill>
                  <a:srgbClr val="C00000"/>
                </a:solidFill>
              </a:rPr>
              <a:t> </a:t>
            </a:r>
            <a:r>
              <a:rPr lang="it-IT" sz="4000" b="1" dirty="0" err="1">
                <a:solidFill>
                  <a:srgbClr val="C00000"/>
                </a:solidFill>
              </a:rPr>
              <a:t>R</a:t>
            </a:r>
            <a:r>
              <a:rPr lang="it-IT" sz="4000" b="1" dirty="0" err="1" smtClean="0">
                <a:solidFill>
                  <a:srgbClr val="C00000"/>
                </a:solidFill>
              </a:rPr>
              <a:t>esearch</a:t>
            </a:r>
            <a:r>
              <a:rPr lang="it-IT" sz="4000" b="1" dirty="0" smtClean="0">
                <a:solidFill>
                  <a:srgbClr val="C00000"/>
                </a:solidFill>
              </a:rPr>
              <a:t> and </a:t>
            </a:r>
            <a:r>
              <a:rPr lang="it-IT" sz="4000" b="1" dirty="0" err="1" smtClean="0">
                <a:solidFill>
                  <a:srgbClr val="C00000"/>
                </a:solidFill>
              </a:rPr>
              <a:t>Awareness</a:t>
            </a:r>
            <a:r>
              <a:rPr lang="it-IT" sz="4000" b="1" dirty="0" smtClean="0">
                <a:solidFill>
                  <a:srgbClr val="C00000"/>
                </a:solidFill>
              </a:rPr>
              <a:t> 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94084" y="1748588"/>
            <a:ext cx="2237874" cy="962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Research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Projects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28474" y="1748588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Published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Projects</a:t>
            </a:r>
            <a:r>
              <a:rPr lang="it-IT" dirty="0" smtClean="0">
                <a:solidFill>
                  <a:schemeClr val="bg1"/>
                </a:solidFill>
              </a:rPr>
              <a:t> (CLIPS, </a:t>
            </a:r>
            <a:r>
              <a:rPr lang="it-IT" dirty="0" err="1" smtClean="0">
                <a:solidFill>
                  <a:schemeClr val="bg1"/>
                </a:solidFill>
              </a:rPr>
              <a:t>Thrombin</a:t>
            </a:r>
            <a:r>
              <a:rPr lang="it-IT" dirty="0" smtClean="0">
                <a:solidFill>
                  <a:schemeClr val="bg1"/>
                </a:solidFill>
              </a:rPr>
              <a:t> generation ..)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662864" y="1748588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 smtClean="0">
                <a:solidFill>
                  <a:schemeClr val="bg1"/>
                </a:solidFill>
              </a:rPr>
              <a:t>Ongoing</a:t>
            </a:r>
            <a:r>
              <a:rPr lang="it-IT" dirty="0" smtClean="0">
                <a:solidFill>
                  <a:schemeClr val="bg1"/>
                </a:solidFill>
              </a:rPr>
              <a:t> (PAD-H, collaborative </a:t>
            </a:r>
            <a:r>
              <a:rPr lang="it-IT" dirty="0" err="1" smtClean="0">
                <a:solidFill>
                  <a:schemeClr val="bg1"/>
                </a:solidFill>
              </a:rPr>
              <a:t>projects</a:t>
            </a:r>
            <a:r>
              <a:rPr lang="it-IT" dirty="0" smtClean="0">
                <a:solidFill>
                  <a:schemeClr val="bg1"/>
                </a:solidFill>
              </a:rPr>
              <a:t>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94084" y="5454815"/>
            <a:ext cx="2237874" cy="962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Awareness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253664" y="1748588"/>
            <a:ext cx="2237874" cy="962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bg1"/>
                </a:solidFill>
              </a:rPr>
              <a:t>VAS </a:t>
            </a:r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Biobank</a:t>
            </a:r>
            <a:r>
              <a:rPr lang="it-IT" dirty="0" smtClean="0">
                <a:solidFill>
                  <a:schemeClr val="bg1"/>
                </a:solidFill>
              </a:rPr>
              <a:t>  (BBMRI Partner)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685547" y="5454815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bg1"/>
                </a:solidFill>
              </a:rPr>
              <a:t>VAS–</a:t>
            </a:r>
            <a:r>
              <a:rPr lang="it-IT" dirty="0" err="1" smtClean="0">
                <a:solidFill>
                  <a:schemeClr val="bg1"/>
                </a:solidFill>
              </a:rPr>
              <a:t>Vascular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Patients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Network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715" y="2788793"/>
            <a:ext cx="3076075" cy="406920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3" y="435338"/>
            <a:ext cx="1042236" cy="505639"/>
          </a:xfrm>
          <a:prstGeom prst="rect">
            <a:avLst/>
          </a:prstGeom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8574505" y="6362780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16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20316" y="228145"/>
            <a:ext cx="11802979" cy="1325563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smtClean="0">
                <a:solidFill>
                  <a:srgbClr val="C00000"/>
                </a:solidFill>
              </a:rPr>
              <a:t>      </a:t>
            </a:r>
            <a:br>
              <a:rPr lang="it-IT" sz="3200" b="1" dirty="0" smtClean="0">
                <a:solidFill>
                  <a:srgbClr val="C00000"/>
                </a:solidFill>
              </a:rPr>
            </a:br>
            <a:r>
              <a:rPr lang="it-IT" sz="3200" b="1" dirty="0" err="1" smtClean="0">
                <a:solidFill>
                  <a:srgbClr val="C00000"/>
                </a:solidFill>
              </a:rPr>
              <a:t>European</a:t>
            </a:r>
            <a:r>
              <a:rPr lang="it-IT" sz="3200" b="1" dirty="0" smtClean="0">
                <a:solidFill>
                  <a:srgbClr val="C00000"/>
                </a:solidFill>
              </a:rPr>
              <a:t> </a:t>
            </a:r>
            <a:r>
              <a:rPr lang="it-IT" sz="3200" b="1" dirty="0" err="1" smtClean="0">
                <a:solidFill>
                  <a:srgbClr val="C00000"/>
                </a:solidFill>
              </a:rPr>
              <a:t>Accreditation</a:t>
            </a:r>
            <a:r>
              <a:rPr lang="it-IT" sz="3200" b="1" dirty="0">
                <a:solidFill>
                  <a:srgbClr val="C00000"/>
                </a:solidFill>
              </a:rPr>
              <a:t> of </a:t>
            </a:r>
            <a:r>
              <a:rPr lang="it-IT" sz="3200" b="1" dirty="0" err="1">
                <a:solidFill>
                  <a:srgbClr val="C00000"/>
                </a:solidFill>
              </a:rPr>
              <a:t>Angiology</a:t>
            </a:r>
            <a:r>
              <a:rPr lang="it-IT" sz="3200" b="1" dirty="0">
                <a:solidFill>
                  <a:srgbClr val="C00000"/>
                </a:solidFill>
              </a:rPr>
              <a:t>/</a:t>
            </a:r>
            <a:r>
              <a:rPr lang="it-IT" sz="3200" b="1" dirty="0" err="1">
                <a:solidFill>
                  <a:srgbClr val="C00000"/>
                </a:solidFill>
              </a:rPr>
              <a:t>Vascular</a:t>
            </a:r>
            <a:r>
              <a:rPr lang="it-IT" sz="3200" b="1" dirty="0">
                <a:solidFill>
                  <a:srgbClr val="C00000"/>
                </a:solidFill>
              </a:rPr>
              <a:t> Medicine </a:t>
            </a:r>
          </a:p>
        </p:txBody>
      </p:sp>
      <p:sp>
        <p:nvSpPr>
          <p:cNvPr id="8" name="Rettangolo 7"/>
          <p:cNvSpPr/>
          <p:nvPr/>
        </p:nvSpPr>
        <p:spPr>
          <a:xfrm>
            <a:off x="701841" y="1913983"/>
            <a:ext cx="2237874" cy="14126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 </a:t>
            </a:r>
          </a:p>
          <a:p>
            <a:pPr algn="ctr"/>
            <a:r>
              <a:rPr lang="it-IT" dirty="0" smtClean="0"/>
              <a:t>UEMS </a:t>
            </a:r>
            <a:r>
              <a:rPr lang="it-IT" dirty="0" err="1" smtClean="0"/>
              <a:t>Division</a:t>
            </a:r>
            <a:r>
              <a:rPr lang="it-IT" dirty="0" smtClean="0"/>
              <a:t> of </a:t>
            </a:r>
            <a:r>
              <a:rPr lang="it-IT" dirty="0" err="1" smtClean="0"/>
              <a:t>Angiology</a:t>
            </a:r>
            <a:r>
              <a:rPr lang="it-IT" dirty="0" smtClean="0"/>
              <a:t>/</a:t>
            </a:r>
            <a:r>
              <a:rPr lang="it-IT" dirty="0" err="1" smtClean="0"/>
              <a:t>Vascular</a:t>
            </a:r>
            <a:r>
              <a:rPr lang="it-IT" dirty="0" smtClean="0"/>
              <a:t> Medicine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479127" y="5674155"/>
            <a:ext cx="2734378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CESMA-UEMS </a:t>
            </a:r>
            <a:r>
              <a:rPr lang="it-IT" dirty="0" err="1" smtClean="0"/>
              <a:t>Exam</a:t>
            </a:r>
            <a:r>
              <a:rPr lang="it-IT" dirty="0" smtClean="0"/>
              <a:t> for the UEMS </a:t>
            </a:r>
            <a:r>
              <a:rPr lang="it-IT" dirty="0" err="1" smtClean="0"/>
              <a:t>European</a:t>
            </a:r>
            <a:r>
              <a:rPr lang="it-IT" dirty="0" smtClean="0"/>
              <a:t> Diploma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3435411" y="1991532"/>
            <a:ext cx="2257927" cy="11314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UEMS ETR </a:t>
            </a:r>
            <a:r>
              <a:rPr lang="it-IT" dirty="0" err="1" smtClean="0"/>
              <a:t>Document</a:t>
            </a:r>
            <a:r>
              <a:rPr lang="it-IT" dirty="0" smtClean="0"/>
              <a:t> for </a:t>
            </a:r>
            <a:r>
              <a:rPr lang="it-IT" dirty="0" err="1" smtClean="0"/>
              <a:t>Angiology</a:t>
            </a:r>
            <a:r>
              <a:rPr lang="it-IT" dirty="0" smtClean="0"/>
              <a:t>/</a:t>
            </a:r>
            <a:r>
              <a:rPr lang="it-IT" dirty="0" err="1"/>
              <a:t>V</a:t>
            </a:r>
            <a:r>
              <a:rPr lang="it-IT" dirty="0" err="1" smtClean="0"/>
              <a:t>ascular</a:t>
            </a:r>
            <a:r>
              <a:rPr lang="it-IT" dirty="0" smtClean="0"/>
              <a:t> Medicine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454264" y="3890268"/>
            <a:ext cx="2759241" cy="7900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VAS </a:t>
            </a:r>
            <a:r>
              <a:rPr lang="it-IT" dirty="0" err="1" smtClean="0"/>
              <a:t>European</a:t>
            </a:r>
            <a:r>
              <a:rPr lang="it-IT" dirty="0" smtClean="0"/>
              <a:t> Training Centres </a:t>
            </a:r>
            <a:r>
              <a:rPr lang="it-IT" dirty="0" err="1" smtClean="0"/>
              <a:t>Validation</a:t>
            </a:r>
            <a:r>
              <a:rPr lang="it-IT" dirty="0" smtClean="0"/>
              <a:t> </a:t>
            </a:r>
            <a:r>
              <a:rPr lang="it-IT" dirty="0" err="1" smtClean="0"/>
              <a:t>Committee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6765755" y="5674154"/>
            <a:ext cx="4684311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 smtClean="0">
                <a:solidFill>
                  <a:schemeClr val="bg1"/>
                </a:solidFill>
              </a:rPr>
              <a:t>European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Fellowship</a:t>
            </a:r>
            <a:r>
              <a:rPr lang="it-IT" dirty="0" smtClean="0">
                <a:solidFill>
                  <a:schemeClr val="bg1"/>
                </a:solidFill>
              </a:rPr>
              <a:t> of </a:t>
            </a:r>
            <a:r>
              <a:rPr lang="it-IT" dirty="0" err="1" smtClean="0">
                <a:solidFill>
                  <a:schemeClr val="bg1"/>
                </a:solidFill>
              </a:rPr>
              <a:t>Excellence</a:t>
            </a:r>
            <a:r>
              <a:rPr lang="it-IT" dirty="0" smtClean="0">
                <a:solidFill>
                  <a:schemeClr val="bg1"/>
                </a:solidFill>
              </a:rPr>
              <a:t> (EFE-VAS)</a:t>
            </a:r>
          </a:p>
          <a:p>
            <a:r>
              <a:rPr lang="it-IT" sz="1100" i="1" dirty="0" smtClean="0">
                <a:solidFill>
                  <a:schemeClr val="bg1"/>
                </a:solidFill>
              </a:rPr>
              <a:t>And</a:t>
            </a:r>
          </a:p>
          <a:p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Training </a:t>
            </a:r>
            <a:r>
              <a:rPr lang="it-IT" dirty="0" err="1" smtClean="0">
                <a:solidFill>
                  <a:schemeClr val="bg1"/>
                </a:solidFill>
              </a:rPr>
              <a:t>Fellowship</a:t>
            </a:r>
            <a:r>
              <a:rPr lang="it-IT" dirty="0" smtClean="0">
                <a:solidFill>
                  <a:schemeClr val="bg1"/>
                </a:solidFill>
              </a:rPr>
              <a:t> (ETF-VAS)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01841" y="5674156"/>
            <a:ext cx="2237874" cy="9625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Certification</a:t>
            </a:r>
            <a:r>
              <a:rPr lang="it-IT" dirty="0" smtClean="0"/>
              <a:t> for MD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701841" y="3985692"/>
            <a:ext cx="2237874" cy="9625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Accreditation</a:t>
            </a:r>
            <a:r>
              <a:rPr lang="it-IT" dirty="0" smtClean="0"/>
              <a:t> for Centres: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765755" y="3890268"/>
            <a:ext cx="2759241" cy="11318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VAS </a:t>
            </a:r>
            <a:r>
              <a:rPr lang="it-IT" dirty="0" err="1" smtClean="0"/>
              <a:t>Referee</a:t>
            </a:r>
            <a:r>
              <a:rPr lang="it-IT" dirty="0" smtClean="0"/>
              <a:t> Centres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7" y="304331"/>
            <a:ext cx="906088" cy="439587"/>
          </a:xfrm>
          <a:prstGeom prst="rect">
            <a:avLst/>
          </a:prstGeom>
        </p:spPr>
      </p:pic>
      <p:pic>
        <p:nvPicPr>
          <p:cNvPr id="17" name="Immagine 16" descr="https://www.uems.eu/__data/assets/image/0009/2160/uems_logo.png">
            <a:hlinkClick r:id="rId3" tooltip="&quot;logos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003" y="304331"/>
            <a:ext cx="847800" cy="7967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454264" y="4692316"/>
            <a:ext cx="2759241" cy="49329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for UEMS </a:t>
            </a:r>
            <a:r>
              <a:rPr lang="it-IT" dirty="0" err="1" smtClean="0"/>
              <a:t>Accreditation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5835314" y="4584032"/>
            <a:ext cx="28876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279307" y="4143789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&amp;</a:t>
            </a:r>
          </a:p>
        </p:txBody>
      </p:sp>
      <p:sp>
        <p:nvSpPr>
          <p:cNvPr id="7" name="Rettangolo 6"/>
          <p:cNvSpPr/>
          <p:nvPr/>
        </p:nvSpPr>
        <p:spPr>
          <a:xfrm>
            <a:off x="6279307" y="5919537"/>
            <a:ext cx="428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C00000"/>
                </a:solidFill>
              </a:rPr>
              <a:t>&amp;</a:t>
            </a:r>
          </a:p>
        </p:txBody>
      </p:sp>
      <p:sp>
        <p:nvSpPr>
          <p:cNvPr id="21" name="Freccia a destra 20"/>
          <p:cNvSpPr/>
          <p:nvPr/>
        </p:nvSpPr>
        <p:spPr>
          <a:xfrm>
            <a:off x="3116179" y="4456171"/>
            <a:ext cx="228600" cy="33394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>
            <a:off x="3100489" y="6106505"/>
            <a:ext cx="228600" cy="33394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964405" y="6568624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08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874294" y="418000"/>
            <a:ext cx="10278980" cy="1085948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 smtClean="0">
                <a:solidFill>
                  <a:srgbClr val="C00000"/>
                </a:solidFill>
              </a:rPr>
              <a:t>   </a:t>
            </a:r>
            <a:r>
              <a:rPr lang="it-IT" sz="2800" b="1" dirty="0" smtClean="0">
                <a:solidFill>
                  <a:srgbClr val="C00000"/>
                </a:solidFill>
              </a:rPr>
              <a:t>Open Collaborative </a:t>
            </a:r>
            <a:r>
              <a:rPr lang="it-IT" sz="2800" b="1" dirty="0" err="1" smtClean="0">
                <a:solidFill>
                  <a:srgbClr val="C00000"/>
                </a:solidFill>
              </a:rPr>
              <a:t>Independent</a:t>
            </a:r>
            <a:r>
              <a:rPr lang="it-IT" sz="2800" b="1" dirty="0" smtClean="0">
                <a:solidFill>
                  <a:srgbClr val="C00000"/>
                </a:solidFill>
              </a:rPr>
              <a:t> Organization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239663" y="1851377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University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Formal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Agreements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13610" y="1836848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 International </a:t>
            </a:r>
            <a:r>
              <a:rPr lang="it-IT" dirty="0" err="1" smtClean="0"/>
              <a:t>Consortium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29534" y="3305505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UEMS </a:t>
            </a:r>
            <a:r>
              <a:rPr lang="it-IT" dirty="0" err="1" smtClean="0"/>
              <a:t>Division</a:t>
            </a:r>
            <a:r>
              <a:rPr lang="it-IT" dirty="0" smtClean="0"/>
              <a:t>  Agreement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29534" y="5726170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VAS-SVM </a:t>
            </a:r>
          </a:p>
          <a:p>
            <a:pPr algn="ctr"/>
            <a:r>
              <a:rPr lang="it-IT" dirty="0" err="1" smtClean="0"/>
              <a:t>Privileged</a:t>
            </a:r>
            <a:r>
              <a:rPr lang="it-IT" dirty="0" smtClean="0"/>
              <a:t> Partnership</a:t>
            </a:r>
          </a:p>
          <a:p>
            <a:pPr algn="ctr"/>
            <a:r>
              <a:rPr lang="it-IT" dirty="0" smtClean="0"/>
              <a:t>EU-USA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5865716" y="1851376"/>
            <a:ext cx="2759241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 smtClean="0"/>
              <a:t>European</a:t>
            </a:r>
            <a:r>
              <a:rPr lang="it-IT" dirty="0" smtClean="0"/>
              <a:t>,  International , National </a:t>
            </a:r>
            <a:r>
              <a:rPr lang="it-IT" dirty="0" err="1" smtClean="0"/>
              <a:t>Societes</a:t>
            </a:r>
            <a:r>
              <a:rPr lang="it-IT" dirty="0" smtClean="0"/>
              <a:t> and </a:t>
            </a:r>
            <a:r>
              <a:rPr lang="it-IT" dirty="0" err="1" smtClean="0"/>
              <a:t>Organizations</a:t>
            </a:r>
            <a:r>
              <a:rPr lang="it-IT" dirty="0" smtClean="0"/>
              <a:t>- </a:t>
            </a:r>
            <a:r>
              <a:rPr lang="it-IT" dirty="0" err="1" smtClean="0"/>
              <a:t>Agreements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529534" y="4629537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Stable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collaboration</a:t>
            </a:r>
            <a:r>
              <a:rPr lang="it-IT" dirty="0" smtClean="0">
                <a:solidFill>
                  <a:schemeClr val="bg1"/>
                </a:solidFill>
              </a:rPr>
              <a:t> with </a:t>
            </a:r>
            <a:r>
              <a:rPr lang="it-IT" dirty="0" err="1">
                <a:solidFill>
                  <a:schemeClr val="bg1"/>
                </a:solidFill>
              </a:rPr>
              <a:t>I</a:t>
            </a:r>
            <a:r>
              <a:rPr lang="it-IT" dirty="0" err="1" smtClean="0">
                <a:solidFill>
                  <a:schemeClr val="bg1"/>
                </a:solidFill>
              </a:rPr>
              <a:t>nstitutions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7" y="762900"/>
            <a:ext cx="906088" cy="439587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3775910" y="3305504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UEMS </a:t>
            </a:r>
            <a:endParaRPr lang="it-IT" dirty="0"/>
          </a:p>
          <a:p>
            <a:pPr algn="ctr"/>
            <a:r>
              <a:rPr lang="it-IT" dirty="0" smtClean="0"/>
              <a:t>EACCME, CESMA 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7110662" y="3263212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UEMS EACCME COI WG</a:t>
            </a:r>
            <a:endParaRPr lang="it-IT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408" y="5736686"/>
            <a:ext cx="3182385" cy="97218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441" y="5757360"/>
            <a:ext cx="665747" cy="381009"/>
          </a:xfrm>
          <a:prstGeom prst="rect">
            <a:avLst/>
          </a:prstGeom>
        </p:spPr>
      </p:pic>
      <p:sp>
        <p:nvSpPr>
          <p:cNvPr id="21" name="Rettangolo 20"/>
          <p:cNvSpPr/>
          <p:nvPr/>
        </p:nvSpPr>
        <p:spPr>
          <a:xfrm>
            <a:off x="8915400" y="573668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VAS-ESM</a:t>
            </a:r>
          </a:p>
          <a:p>
            <a:pPr algn="ctr"/>
            <a:r>
              <a:rPr lang="it-IT" dirty="0" err="1"/>
              <a:t>Privileged</a:t>
            </a:r>
            <a:r>
              <a:rPr lang="it-IT" dirty="0"/>
              <a:t> Partnership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414868" y="5728547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VAS-ESL</a:t>
            </a:r>
          </a:p>
          <a:p>
            <a:pPr algn="ctr"/>
            <a:r>
              <a:rPr lang="it-IT" dirty="0" err="1" smtClean="0"/>
              <a:t>Privileged</a:t>
            </a:r>
            <a:r>
              <a:rPr lang="it-IT" dirty="0" smtClean="0"/>
              <a:t> Partnership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3775910" y="462953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VAS Partner of EPHA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9292680" y="185137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International Networks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7976937" y="-16557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107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74294" y="418000"/>
            <a:ext cx="10278980" cy="1085948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rgbClr val="C00000"/>
                </a:solidFill>
              </a:rPr>
              <a:t>    </a:t>
            </a:r>
            <a:r>
              <a:rPr lang="it-IT" sz="2800" b="1" dirty="0">
                <a:solidFill>
                  <a:srgbClr val="C00000"/>
                </a:solidFill>
              </a:rPr>
              <a:t>A </a:t>
            </a:r>
            <a:r>
              <a:rPr lang="it-IT" sz="2800" b="1" dirty="0" err="1" smtClean="0">
                <a:solidFill>
                  <a:srgbClr val="C00000"/>
                </a:solidFill>
              </a:rPr>
              <a:t>Robust</a:t>
            </a:r>
            <a:r>
              <a:rPr lang="it-IT" sz="2800" b="1" dirty="0" smtClean="0">
                <a:solidFill>
                  <a:srgbClr val="C00000"/>
                </a:solidFill>
              </a:rPr>
              <a:t>  </a:t>
            </a:r>
            <a:r>
              <a:rPr lang="it-IT" sz="2800" b="1" dirty="0" err="1" smtClean="0">
                <a:solidFill>
                  <a:srgbClr val="C00000"/>
                </a:solidFill>
              </a:rPr>
              <a:t>European</a:t>
            </a:r>
            <a:r>
              <a:rPr lang="it-IT" sz="2800" b="1" dirty="0" smtClean="0">
                <a:solidFill>
                  <a:srgbClr val="C00000"/>
                </a:solidFill>
              </a:rPr>
              <a:t> Foundation </a:t>
            </a:r>
            <a:r>
              <a:rPr lang="it-IT" sz="2800" b="1" dirty="0" err="1" smtClean="0">
                <a:solidFill>
                  <a:srgbClr val="C00000"/>
                </a:solidFill>
              </a:rPr>
              <a:t>based</a:t>
            </a:r>
            <a:r>
              <a:rPr lang="it-IT" sz="2800" b="1" dirty="0" smtClean="0">
                <a:solidFill>
                  <a:srgbClr val="C00000"/>
                </a:solidFill>
              </a:rPr>
              <a:t> on </a:t>
            </a:r>
          </a:p>
          <a:p>
            <a:pPr algn="ctr"/>
            <a:r>
              <a:rPr lang="it-IT" sz="2800" b="1" dirty="0" err="1" smtClean="0">
                <a:solidFill>
                  <a:srgbClr val="C00000"/>
                </a:solidFill>
              </a:rPr>
              <a:t>Quality</a:t>
            </a:r>
            <a:r>
              <a:rPr lang="it-IT" sz="2800" b="1" dirty="0" smtClean="0">
                <a:solidFill>
                  <a:srgbClr val="C00000"/>
                </a:solidFill>
              </a:rPr>
              <a:t>/Independence /Collaboration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7" y="762900"/>
            <a:ext cx="906088" cy="43958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465847" y="1845025"/>
            <a:ext cx="2237874" cy="9625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 Foundation </a:t>
            </a:r>
            <a:r>
              <a:rPr lang="it-IT" dirty="0" err="1" smtClean="0"/>
              <a:t>Statute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84747" y="1881486"/>
            <a:ext cx="2237874" cy="9625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 </a:t>
            </a:r>
            <a:r>
              <a:rPr lang="it-IT" dirty="0" err="1" smtClean="0"/>
              <a:t>Ethical</a:t>
            </a:r>
            <a:r>
              <a:rPr lang="it-IT" dirty="0" smtClean="0"/>
              <a:t> </a:t>
            </a:r>
            <a:r>
              <a:rPr lang="it-IT" dirty="0" err="1" smtClean="0"/>
              <a:t>Commitments</a:t>
            </a:r>
            <a:r>
              <a:rPr lang="it-IT" dirty="0" smtClean="0"/>
              <a:t> </a:t>
            </a:r>
            <a:r>
              <a:rPr lang="it-IT" dirty="0" err="1" smtClean="0"/>
              <a:t>Publication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112168" y="3892952"/>
            <a:ext cx="1291390" cy="5607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VAS Board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872788" y="3892952"/>
            <a:ext cx="1925053" cy="5224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Ethic&amp;Guarantors</a:t>
            </a:r>
            <a:r>
              <a:rPr lang="it-IT" dirty="0" smtClean="0"/>
              <a:t> </a:t>
            </a:r>
            <a:r>
              <a:rPr lang="it-IT" dirty="0" err="1" smtClean="0"/>
              <a:t>Comm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115217" y="4764871"/>
            <a:ext cx="6352673" cy="5173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 </a:t>
            </a:r>
            <a:r>
              <a:rPr lang="it-IT" dirty="0" err="1" smtClean="0"/>
              <a:t>Advisory</a:t>
            </a:r>
            <a:r>
              <a:rPr lang="it-IT" dirty="0" smtClean="0"/>
              <a:t> Board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82741" y="6216318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9395784" y="5587578"/>
            <a:ext cx="1478896" cy="525378"/>
          </a:xfrm>
          <a:prstGeom prst="rect">
            <a:avLst/>
          </a:prstGeom>
          <a:solidFill>
            <a:srgbClr val="ED7F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Partnerships</a:t>
            </a:r>
            <a:endParaRPr lang="it-IT" b="1" dirty="0"/>
          </a:p>
        </p:txBody>
      </p:sp>
      <p:sp>
        <p:nvSpPr>
          <p:cNvPr id="13" name="Rettangolo 12"/>
          <p:cNvSpPr/>
          <p:nvPr/>
        </p:nvSpPr>
        <p:spPr>
          <a:xfrm>
            <a:off x="7939512" y="5587578"/>
            <a:ext cx="1400528" cy="584625"/>
          </a:xfrm>
          <a:prstGeom prst="rect">
            <a:avLst/>
          </a:prstGeom>
          <a:solidFill>
            <a:srgbClr val="ED7F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smtClean="0"/>
              <a:t>VAS-IC &amp;</a:t>
            </a:r>
          </a:p>
          <a:p>
            <a:r>
              <a:rPr lang="it-IT" sz="1600" b="1" dirty="0" err="1" smtClean="0"/>
              <a:t>Int.Networks</a:t>
            </a:r>
            <a:endParaRPr lang="it-IT" sz="1600" b="1" dirty="0"/>
          </a:p>
        </p:txBody>
      </p:sp>
      <p:sp>
        <p:nvSpPr>
          <p:cNvPr id="14" name="Rettangolo 13"/>
          <p:cNvSpPr/>
          <p:nvPr/>
        </p:nvSpPr>
        <p:spPr>
          <a:xfrm>
            <a:off x="5462162" y="559559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ETC </a:t>
            </a:r>
            <a:r>
              <a:rPr lang="it-IT" b="1" dirty="0" err="1" smtClean="0"/>
              <a:t>Validation</a:t>
            </a:r>
            <a:endParaRPr lang="it-IT" b="1" dirty="0"/>
          </a:p>
        </p:txBody>
      </p:sp>
      <p:sp>
        <p:nvSpPr>
          <p:cNvPr id="15" name="Rettangolo 14"/>
          <p:cNvSpPr/>
          <p:nvPr/>
        </p:nvSpPr>
        <p:spPr>
          <a:xfrm>
            <a:off x="4193328" y="558757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Writing</a:t>
            </a:r>
            <a:endParaRPr lang="it-IT" b="1" dirty="0"/>
          </a:p>
        </p:txBody>
      </p:sp>
      <p:sp>
        <p:nvSpPr>
          <p:cNvPr id="16" name="Rettangolo 15"/>
          <p:cNvSpPr/>
          <p:nvPr/>
        </p:nvSpPr>
        <p:spPr>
          <a:xfrm>
            <a:off x="2899084" y="558757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err="1" smtClean="0"/>
              <a:t>Awareness</a:t>
            </a:r>
            <a:endParaRPr lang="it-IT" sz="1600" b="1" dirty="0"/>
          </a:p>
        </p:txBody>
      </p:sp>
      <p:sp>
        <p:nvSpPr>
          <p:cNvPr id="17" name="Rettangolo 16"/>
          <p:cNvSpPr/>
          <p:nvPr/>
        </p:nvSpPr>
        <p:spPr>
          <a:xfrm>
            <a:off x="1604840" y="558757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Research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282741" y="5593410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Education</a:t>
            </a:r>
            <a:endParaRPr lang="it-IT" b="1" dirty="0"/>
          </a:p>
        </p:txBody>
      </p:sp>
      <p:sp>
        <p:nvSpPr>
          <p:cNvPr id="19" name="Rettangolo 18"/>
          <p:cNvSpPr/>
          <p:nvPr/>
        </p:nvSpPr>
        <p:spPr>
          <a:xfrm>
            <a:off x="270707" y="6578541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1611850" y="6216317"/>
            <a:ext cx="1183106" cy="256673"/>
          </a:xfrm>
          <a:prstGeom prst="rect">
            <a:avLst/>
          </a:prstGeom>
          <a:solidFill>
            <a:srgbClr val="ED7F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Biobank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5480562" y="6216315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4193328" y="6228990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2899084" y="6216316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4206367" y="6542447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6774806" y="6216315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1611850" y="6542447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2899084" y="6547735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862260" y="3114217"/>
            <a:ext cx="2447593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</a:rPr>
              <a:t>VAS </a:t>
            </a:r>
            <a:r>
              <a:rPr lang="it-IT" sz="3600" b="1" dirty="0" err="1" smtClean="0">
                <a:solidFill>
                  <a:srgbClr val="C00000"/>
                </a:solidFill>
              </a:rPr>
              <a:t>Bodies</a:t>
            </a:r>
            <a:r>
              <a:rPr lang="it-IT" sz="3600" b="1" dirty="0" smtClean="0">
                <a:solidFill>
                  <a:srgbClr val="C00000"/>
                </a:solidFill>
              </a:rPr>
              <a:t>:</a:t>
            </a:r>
            <a:endParaRPr lang="it-IT" sz="3600" b="1" dirty="0">
              <a:solidFill>
                <a:srgbClr val="C00000"/>
              </a:solidFill>
            </a:endParaRPr>
          </a:p>
        </p:txBody>
      </p:sp>
      <p:cxnSp>
        <p:nvCxnSpPr>
          <p:cNvPr id="34" name="Connettore 1 33"/>
          <p:cNvCxnSpPr>
            <a:endCxn id="9" idx="1"/>
          </p:cNvCxnSpPr>
          <p:nvPr/>
        </p:nvCxnSpPr>
        <p:spPr>
          <a:xfrm>
            <a:off x="4403558" y="4149258"/>
            <a:ext cx="469230" cy="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10818569" y="5593410"/>
            <a:ext cx="1338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</a:rPr>
              <a:t>Committees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8096905" y="6159985"/>
            <a:ext cx="224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</a:rPr>
              <a:t>Several</a:t>
            </a:r>
            <a:r>
              <a:rPr lang="it-IT" b="1" dirty="0" smtClean="0">
                <a:solidFill>
                  <a:srgbClr val="C00000"/>
                </a:solidFill>
              </a:rPr>
              <a:t> Teams &amp; </a:t>
            </a:r>
            <a:r>
              <a:rPr lang="it-IT" b="1" dirty="0" err="1" smtClean="0">
                <a:solidFill>
                  <a:srgbClr val="C00000"/>
                </a:solidFill>
              </a:rPr>
              <a:t>WGs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6728534" y="5589634"/>
            <a:ext cx="1183106" cy="523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/>
              <a:t>VasYoung</a:t>
            </a:r>
            <a:endParaRPr lang="it-IT" b="1" dirty="0"/>
          </a:p>
        </p:txBody>
      </p:sp>
      <p:cxnSp>
        <p:nvCxnSpPr>
          <p:cNvPr id="43" name="Connettore 1 42"/>
          <p:cNvCxnSpPr>
            <a:stCxn id="8" idx="2"/>
          </p:cNvCxnSpPr>
          <p:nvPr/>
        </p:nvCxnSpPr>
        <p:spPr>
          <a:xfrm>
            <a:off x="3757863" y="4453690"/>
            <a:ext cx="0" cy="311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293018" y="5463524"/>
            <a:ext cx="10547862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flipV="1">
            <a:off x="4193328" y="5224351"/>
            <a:ext cx="0" cy="230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6013784" y="6542447"/>
            <a:ext cx="4634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Note : in </a:t>
            </a:r>
            <a:r>
              <a:rPr lang="it-IT" sz="1600" b="1" i="1" dirty="0" err="1" smtClean="0">
                <a:solidFill>
                  <a:srgbClr val="ED7F73"/>
                </a:solidFill>
              </a:rPr>
              <a:t>pink</a:t>
            </a:r>
            <a:r>
              <a:rPr lang="it-IT" sz="1600" b="1" i="1" dirty="0" smtClean="0">
                <a:solidFill>
                  <a:srgbClr val="ED7F73"/>
                </a:solidFill>
              </a:rPr>
              <a:t> </a:t>
            </a:r>
            <a:r>
              <a:rPr lang="it-IT" sz="1600" i="1" dirty="0" err="1" smtClean="0"/>
              <a:t>Bodies</a:t>
            </a:r>
            <a:r>
              <a:rPr lang="it-IT" sz="1600" i="1" dirty="0" smtClean="0"/>
              <a:t> with special </a:t>
            </a:r>
            <a:r>
              <a:rPr lang="it-IT" sz="1600" i="1" dirty="0" err="1" smtClean="0"/>
              <a:t>organization</a:t>
            </a:r>
            <a:endParaRPr lang="it-IT" sz="1600" i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8300964" y="52875"/>
            <a:ext cx="4114800" cy="365125"/>
          </a:xfrm>
        </p:spPr>
        <p:txBody>
          <a:bodyPr/>
          <a:lstStyle/>
          <a:p>
            <a:r>
              <a:rPr lang="it-IT" dirty="0" smtClean="0"/>
              <a:t>VAS Foundation        www.vas-int.net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6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874294" y="418000"/>
            <a:ext cx="10278980" cy="1085948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rgbClr val="C00000"/>
                </a:solidFill>
              </a:rPr>
              <a:t>International Networks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7" y="762900"/>
            <a:ext cx="906088" cy="43958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648471" y="2213811"/>
            <a:ext cx="3184068" cy="29597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International PAD Strategic Network</a:t>
            </a:r>
            <a:endParaRPr lang="it-IT" sz="3200" b="1" dirty="0"/>
          </a:p>
        </p:txBody>
      </p:sp>
      <p:sp>
        <p:nvSpPr>
          <p:cNvPr id="5" name="Rettangolo 4"/>
          <p:cNvSpPr/>
          <p:nvPr/>
        </p:nvSpPr>
        <p:spPr>
          <a:xfrm>
            <a:off x="5414501" y="2213811"/>
            <a:ext cx="3184068" cy="2959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International </a:t>
            </a:r>
            <a:r>
              <a:rPr lang="it-IT" sz="2800" b="1" dirty="0" smtClean="0"/>
              <a:t>Network on </a:t>
            </a:r>
            <a:r>
              <a:rPr lang="it-IT" sz="2800" b="1" dirty="0" err="1" smtClean="0"/>
              <a:t>Vascular</a:t>
            </a:r>
            <a:r>
              <a:rPr lang="it-IT" sz="2800" b="1" dirty="0" smtClean="0"/>
              <a:t> Medicine/</a:t>
            </a:r>
            <a:r>
              <a:rPr lang="it-IT" sz="2800" b="1" dirty="0" err="1" smtClean="0"/>
              <a:t>Angiology</a:t>
            </a:r>
            <a:endParaRPr lang="it-IT" sz="2800" b="1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4848726" y="3874168"/>
            <a:ext cx="5657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VAS Foundation        www.vas-int.net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8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460</Words>
  <Application>Microsoft Office PowerPoint</Application>
  <PresentationFormat>Widescreen</PresentationFormat>
  <Paragraphs>143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&amp;quot</vt:lpstr>
      <vt:lpstr>Arial</vt:lpstr>
      <vt:lpstr>Calibri</vt:lpstr>
      <vt:lpstr>Calibri Light</vt:lpstr>
      <vt:lpstr>Roboto Slab</vt:lpstr>
      <vt:lpstr>Times New Roman</vt:lpstr>
      <vt:lpstr>Wingdings</vt:lpstr>
      <vt:lpstr>Tema di Office</vt:lpstr>
      <vt:lpstr>      VAS-European Independent Foundation in Angiology/Vascular Medicine   Short VAS presentation in slides    </vt:lpstr>
      <vt:lpstr>Presentazione standard di PowerPoint</vt:lpstr>
      <vt:lpstr>                  Aims and main Activities    </vt:lpstr>
      <vt:lpstr> European Collaborative Independent Education and Training </vt:lpstr>
      <vt:lpstr> European Research and Awareness </vt:lpstr>
      <vt:lpstr>        European Accreditation of Angiology/Vascular Medicine </vt:lpstr>
      <vt:lpstr>    Open Collaborative Independent Organization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mariella</dc:creator>
  <cp:lastModifiedBy>mariella</cp:lastModifiedBy>
  <cp:revision>38</cp:revision>
  <dcterms:created xsi:type="dcterms:W3CDTF">2018-11-24T04:49:09Z</dcterms:created>
  <dcterms:modified xsi:type="dcterms:W3CDTF">2019-07-11T22:27:04Z</dcterms:modified>
</cp:coreProperties>
</file>