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2" r:id="rId5"/>
    <p:sldId id="270" r:id="rId6"/>
    <p:sldId id="265" r:id="rId7"/>
    <p:sldId id="264" r:id="rId8"/>
    <p:sldId id="260" r:id="rId9"/>
    <p:sldId id="266" r:id="rId10"/>
    <p:sldId id="267" r:id="rId11"/>
    <p:sldId id="269" r:id="rId12"/>
    <p:sldId id="268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141"/>
    <a:srgbClr val="ED7F73"/>
    <a:srgbClr val="F5B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090B5-8031-4C57-91C3-6F0D2BEAC697}" type="datetimeFigureOut">
              <a:rPr lang="it-IT" smtClean="0"/>
              <a:t>14/11/2024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9C836-AC95-4D22-BEF8-10C3EC27A7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658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9C836-AC95-4D22-BEF8-10C3EC27A72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525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5B6-B305-4EE4-9550-93D4CC985D81}" type="datetime1">
              <a:rPr lang="it-IT" smtClean="0"/>
              <a:t>14/11/2024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74ED6-CAFA-4D44-87D1-E7A9C40E4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991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EF-0303-4025-9FF9-16FB1BBE1574}" type="datetime1">
              <a:rPr lang="it-IT" smtClean="0"/>
              <a:t>14/11/2024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74ED6-CAFA-4D44-87D1-E7A9C40E4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3132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A4BC-A257-4683-8A05-535AB544A6D6}" type="datetime1">
              <a:rPr lang="it-IT" smtClean="0"/>
              <a:t>14/11/2024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74ED6-CAFA-4D44-87D1-E7A9C40E4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48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6495-CA28-460F-9339-8BE17C690E16}" type="datetime1">
              <a:rPr lang="it-IT" smtClean="0"/>
              <a:t>14/11/2024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74ED6-CAFA-4D44-87D1-E7A9C40E4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022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CA64-A14C-405E-AD45-7F5FF0E36143}" type="datetime1">
              <a:rPr lang="it-IT" smtClean="0"/>
              <a:t>14/11/2024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74ED6-CAFA-4D44-87D1-E7A9C40E4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94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529F-92AD-485D-9A21-7DCBC7FA0C2B}" type="datetime1">
              <a:rPr lang="it-IT" smtClean="0"/>
              <a:t>14/11/2024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74ED6-CAFA-4D44-87D1-E7A9C40E4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52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B6A5-437D-4EBB-9F54-CE7F89DF8A57}" type="datetime1">
              <a:rPr lang="it-IT" smtClean="0"/>
              <a:t>14/11/2024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74ED6-CAFA-4D44-87D1-E7A9C40E4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364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5521-321B-41BE-A21A-ACFE949D492A}" type="datetime1">
              <a:rPr lang="it-IT" smtClean="0"/>
              <a:t>14/11/2024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74ED6-CAFA-4D44-87D1-E7A9C40E4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129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D0B7-DF8D-4E1C-948B-7E1A0B4E065C}" type="datetime1">
              <a:rPr lang="it-IT" smtClean="0"/>
              <a:t>14/11/2024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74ED6-CAFA-4D44-87D1-E7A9C40E4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804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A66C3-3A90-405B-A693-58C742A1B019}" type="datetime1">
              <a:rPr lang="it-IT" smtClean="0"/>
              <a:t>14/11/2024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74ED6-CAFA-4D44-87D1-E7A9C40E4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4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A086-F47F-4387-90D8-47C200C36560}" type="datetime1">
              <a:rPr lang="it-IT" smtClean="0"/>
              <a:t>14/11/2024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74ED6-CAFA-4D44-87D1-E7A9C40E4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50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D53D0-948B-4E35-9A95-E920A179762F}" type="datetime1">
              <a:rPr lang="it-IT" smtClean="0"/>
              <a:t>14/11/2024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VAS Foundation        www.vas-int.net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74ED6-CAFA-4D44-87D1-E7A9C40E4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705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vas@unimi.itor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hyperlink" Target="https://www.uems.e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ems.eu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831849" y="830179"/>
            <a:ext cx="10662987" cy="2201779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br>
              <a:rPr lang="it-IT" sz="4800" b="1" dirty="0">
                <a:solidFill>
                  <a:srgbClr val="002060"/>
                </a:solidFill>
              </a:rPr>
            </a:br>
            <a:br>
              <a:rPr lang="it-IT" sz="4800" b="1" dirty="0">
                <a:solidFill>
                  <a:srgbClr val="002060"/>
                </a:solidFill>
              </a:rPr>
            </a:br>
            <a:br>
              <a:rPr lang="it-IT" sz="4800" b="1" dirty="0">
                <a:solidFill>
                  <a:srgbClr val="002060"/>
                </a:solidFill>
              </a:rPr>
            </a:br>
            <a:br>
              <a:rPr lang="it-IT" sz="4800" b="1" dirty="0">
                <a:solidFill>
                  <a:srgbClr val="002060"/>
                </a:solidFill>
              </a:rPr>
            </a:br>
            <a:br>
              <a:rPr lang="it-IT" sz="4800" b="1" dirty="0">
                <a:solidFill>
                  <a:srgbClr val="002060"/>
                </a:solidFill>
              </a:rPr>
            </a:br>
            <a:br>
              <a:rPr lang="it-IT" sz="4800" b="1" dirty="0">
                <a:solidFill>
                  <a:srgbClr val="002060"/>
                </a:solidFill>
              </a:rPr>
            </a:br>
            <a:r>
              <a:rPr lang="it-IT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VAS-</a:t>
            </a:r>
            <a:r>
              <a:rPr lang="it-IT" sz="31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</a:t>
            </a:r>
            <a:r>
              <a:rPr lang="it-IT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31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Independent</a:t>
            </a:r>
            <a:r>
              <a:rPr lang="it-IT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Foundation in </a:t>
            </a:r>
            <a:r>
              <a:rPr lang="it-IT" sz="31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Angiology</a:t>
            </a:r>
            <a:r>
              <a:rPr lang="it-IT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it-IT" sz="31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Vascular</a:t>
            </a:r>
            <a:r>
              <a:rPr lang="it-IT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Medicine</a:t>
            </a:r>
            <a:br>
              <a:rPr lang="it-IT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400" b="1" i="1" dirty="0">
                <a:solidFill>
                  <a:srgbClr val="002060"/>
                </a:solidFill>
              </a:rPr>
              <a:t>Short VAS </a:t>
            </a:r>
            <a:r>
              <a:rPr lang="it-IT" sz="2400" b="1" i="1" dirty="0" err="1">
                <a:solidFill>
                  <a:srgbClr val="002060"/>
                </a:solidFill>
              </a:rPr>
              <a:t>presentation</a:t>
            </a:r>
            <a:r>
              <a:rPr lang="it-IT" sz="2400" b="1" i="1" dirty="0">
                <a:solidFill>
                  <a:srgbClr val="002060"/>
                </a:solidFill>
              </a:rPr>
              <a:t> in </a:t>
            </a:r>
            <a:r>
              <a:rPr lang="it-IT" sz="2400" b="1" i="1">
                <a:solidFill>
                  <a:srgbClr val="002060"/>
                </a:solidFill>
              </a:rPr>
              <a:t>slides</a:t>
            </a:r>
            <a:br>
              <a:rPr lang="it-IT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pic>
        <p:nvPicPr>
          <p:cNvPr id="4" name="Immagin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779" y="3872832"/>
            <a:ext cx="3265237" cy="239695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tangolo 6"/>
          <p:cNvSpPr/>
          <p:nvPr/>
        </p:nvSpPr>
        <p:spPr>
          <a:xfrm>
            <a:off x="8778016" y="6273772"/>
            <a:ext cx="1762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www.vas-int.net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</p:spTree>
    <p:extLst>
      <p:ext uri="{BB962C8B-B14F-4D97-AF65-F5344CB8AC3E}">
        <p14:creationId xmlns:p14="http://schemas.microsoft.com/office/powerpoint/2010/main" val="1522717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874294" y="418000"/>
            <a:ext cx="10278980" cy="1085948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solidFill>
                  <a:srgbClr val="C00000"/>
                </a:solidFill>
              </a:rPr>
              <a:t>International Networks</a:t>
            </a:r>
            <a:endParaRPr lang="it-IT" sz="2800" b="1" dirty="0">
              <a:solidFill>
                <a:srgbClr val="C00000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427" y="762900"/>
            <a:ext cx="906088" cy="439587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648471" y="2213811"/>
            <a:ext cx="3184068" cy="295976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/>
              <a:t>International PAD Strategic Network</a:t>
            </a:r>
          </a:p>
        </p:txBody>
      </p:sp>
      <p:sp>
        <p:nvSpPr>
          <p:cNvPr id="5" name="Rettangolo 4"/>
          <p:cNvSpPr/>
          <p:nvPr/>
        </p:nvSpPr>
        <p:spPr>
          <a:xfrm>
            <a:off x="5414501" y="2213811"/>
            <a:ext cx="3184068" cy="295976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International Network on </a:t>
            </a:r>
            <a:r>
              <a:rPr lang="it-IT" sz="2800" b="1" dirty="0" err="1"/>
              <a:t>Vascular</a:t>
            </a:r>
            <a:r>
              <a:rPr lang="it-IT" sz="2800" b="1" dirty="0"/>
              <a:t> Medicine/</a:t>
            </a:r>
            <a:r>
              <a:rPr lang="it-IT" sz="2800" b="1" dirty="0" err="1"/>
              <a:t>Angiology</a:t>
            </a:r>
            <a:endParaRPr lang="it-IT" sz="2800" b="1" dirty="0"/>
          </a:p>
        </p:txBody>
      </p:sp>
      <p:cxnSp>
        <p:nvCxnSpPr>
          <p:cNvPr id="7" name="Connettore 1 6"/>
          <p:cNvCxnSpPr/>
          <p:nvPr/>
        </p:nvCxnSpPr>
        <p:spPr>
          <a:xfrm>
            <a:off x="4848726" y="3874168"/>
            <a:ext cx="56577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</p:spTree>
    <p:extLst>
      <p:ext uri="{BB962C8B-B14F-4D97-AF65-F5344CB8AC3E}">
        <p14:creationId xmlns:p14="http://schemas.microsoft.com/office/powerpoint/2010/main" val="3583807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540042" y="276272"/>
            <a:ext cx="9023684" cy="1325563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b="1" dirty="0">
                <a:solidFill>
                  <a:srgbClr val="C00000"/>
                </a:solidFill>
              </a:rPr>
              <a:t>       VAS Board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175" y="719259"/>
            <a:ext cx="906088" cy="439587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540042" y="2219492"/>
            <a:ext cx="6096000" cy="45499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G. </a:t>
            </a:r>
            <a:r>
              <a:rPr lang="it-IT" sz="1200" b="1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Schernthaner</a:t>
            </a: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AT –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President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| University of Vienna</a:t>
            </a: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M. Catalano IT-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Honorary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President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and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Past-President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| University of Milan</a:t>
            </a: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MP. </a:t>
            </a:r>
            <a:r>
              <a:rPr lang="it-IT" sz="1200" b="1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Colgan</a:t>
            </a: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IRL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University of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Dublin</a:t>
            </a:r>
            <a:endParaRPr lang="it-IT" sz="1200" i="0" dirty="0">
              <a:solidFill>
                <a:srgbClr val="747474"/>
              </a:solidFill>
              <a:effectLst/>
              <a:latin typeface="Aptos" panose="020B0004020202020204" pitchFamily="34" charset="0"/>
            </a:endParaRP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E. </a:t>
            </a:r>
            <a:r>
              <a:rPr lang="it-IT" sz="1200" b="1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Dimakakos</a:t>
            </a: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GR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University of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Athens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Vascular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Center</a:t>
            </a: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K. Farkas HU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Szent Imre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Teaching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Hospital Budapest</a:t>
            </a: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B. </a:t>
            </a:r>
            <a:r>
              <a:rPr lang="it-IT" sz="1200" b="1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Fazeli</a:t>
            </a: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IRN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Buerger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Network</a:t>
            </a: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G. </a:t>
            </a:r>
            <a:r>
              <a:rPr lang="it-IT" sz="1200" b="1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Gerotziafas</a:t>
            </a: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FR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Sorbonne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Université</a:t>
            </a: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M. Kozak SL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Ljubljana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University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Medical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Centre</a:t>
            </a: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A. </a:t>
            </a:r>
            <a:r>
              <a:rPr lang="it-IT" sz="1200" b="1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Liew</a:t>
            </a: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IRL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University of Galway</a:t>
            </a: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P. </a:t>
            </a:r>
            <a:r>
              <a:rPr lang="it-IT" sz="1200" b="1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Marschang</a:t>
            </a: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IT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Central Hospital Bozen</a:t>
            </a: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Z. </a:t>
            </a:r>
            <a:r>
              <a:rPr lang="it-IT" sz="1200" b="1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Pecsvarady</a:t>
            </a: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HU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Flor Ferenc Hospital.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Kistarcsa</a:t>
            </a:r>
            <a:endParaRPr lang="it-IT" sz="1200" i="0" dirty="0">
              <a:solidFill>
                <a:srgbClr val="747474"/>
              </a:solidFill>
              <a:effectLst/>
              <a:latin typeface="Aptos" panose="020B0004020202020204" pitchFamily="34" charset="0"/>
            </a:endParaRP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S. Pillon IT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San Camillo Forlanini Hospital</a:t>
            </a: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M Prior IT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Verona University Hospital</a:t>
            </a: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A. </a:t>
            </a:r>
            <a:r>
              <a:rPr lang="it-IT" sz="1200" b="1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Stanek</a:t>
            </a: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PL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University of Silesia in Katowice</a:t>
            </a: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JC. </a:t>
            </a:r>
            <a:r>
              <a:rPr lang="it-IT" sz="1200" b="1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Wautrecht</a:t>
            </a: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BE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Libre University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Brussels</a:t>
            </a:r>
            <a:endParaRPr lang="it-IT" sz="1200" i="0" dirty="0">
              <a:solidFill>
                <a:srgbClr val="747474"/>
              </a:solidFill>
              <a:effectLst/>
              <a:latin typeface="Aptos" panose="020B0004020202020204" pitchFamily="34" charset="0"/>
            </a:endParaRPr>
          </a:p>
          <a:p>
            <a:pPr algn="just"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M. </a:t>
            </a:r>
            <a:r>
              <a:rPr lang="it-IT" sz="1200" b="1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Vrkic</a:t>
            </a:r>
            <a:r>
              <a:rPr lang="it-IT" sz="1200" b="1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 HR </a:t>
            </a:r>
            <a:r>
              <a:rPr lang="it-IT" sz="1200" i="0" dirty="0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| University of </a:t>
            </a:r>
            <a:r>
              <a:rPr lang="it-IT" sz="1200" i="0" dirty="0" err="1">
                <a:solidFill>
                  <a:srgbClr val="747474"/>
                </a:solidFill>
                <a:effectLst/>
                <a:latin typeface="Aptos" panose="020B0004020202020204" pitchFamily="34" charset="0"/>
              </a:rPr>
              <a:t>Zagreb</a:t>
            </a:r>
            <a:endParaRPr lang="it-IT" sz="1200" i="0" dirty="0">
              <a:solidFill>
                <a:srgbClr val="747474"/>
              </a:solidFill>
              <a:effectLst/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</p:spTree>
    <p:extLst>
      <p:ext uri="{BB962C8B-B14F-4D97-AF65-F5344CB8AC3E}">
        <p14:creationId xmlns:p14="http://schemas.microsoft.com/office/powerpoint/2010/main" val="1710516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048429" y="587705"/>
            <a:ext cx="5148332" cy="8436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1500"/>
              </a:spcBef>
              <a:spcAft>
                <a:spcPts val="750"/>
              </a:spcAft>
            </a:pPr>
            <a:r>
              <a:rPr lang="it-IT" sz="4800" b="1" dirty="0">
                <a:solidFill>
                  <a:srgbClr val="C3101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VAS Headquarters</a:t>
            </a:r>
            <a:endParaRPr lang="it-IT" sz="4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973179" y="2413338"/>
            <a:ext cx="95891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62656A"/>
                </a:solidFill>
                <a:latin typeface="&amp;quot"/>
              </a:rPr>
              <a:t>VAS Headquarters</a:t>
            </a:r>
            <a:r>
              <a:rPr lang="it-IT" dirty="0">
                <a:solidFill>
                  <a:srgbClr val="62656A"/>
                </a:solidFill>
                <a:latin typeface="Roboto Slab"/>
              </a:rPr>
              <a:t>: </a:t>
            </a:r>
            <a:br>
              <a:rPr lang="it-IT" dirty="0"/>
            </a:br>
            <a:r>
              <a:rPr lang="it-IT" dirty="0">
                <a:solidFill>
                  <a:srgbClr val="62656A"/>
                </a:solidFill>
                <a:latin typeface="Roboto Slab"/>
              </a:rPr>
              <a:t>c/o </a:t>
            </a:r>
            <a:r>
              <a:rPr lang="it-IT" dirty="0" err="1">
                <a:solidFill>
                  <a:srgbClr val="62656A"/>
                </a:solidFill>
                <a:latin typeface="Roboto Slab"/>
              </a:rPr>
              <a:t>Research</a:t>
            </a:r>
            <a:r>
              <a:rPr lang="it-IT" dirty="0">
                <a:solidFill>
                  <a:srgbClr val="62656A"/>
                </a:solidFill>
                <a:latin typeface="Roboto Slab"/>
              </a:rPr>
              <a:t> Center on </a:t>
            </a:r>
            <a:r>
              <a:rPr lang="it-IT" dirty="0" err="1">
                <a:solidFill>
                  <a:srgbClr val="62656A"/>
                </a:solidFill>
                <a:latin typeface="Roboto Slab"/>
              </a:rPr>
              <a:t>Vascular</a:t>
            </a:r>
            <a:r>
              <a:rPr lang="it-IT" dirty="0">
                <a:solidFill>
                  <a:srgbClr val="62656A"/>
                </a:solidFill>
                <a:latin typeface="Roboto Slab"/>
              </a:rPr>
              <a:t>  </a:t>
            </a:r>
            <a:r>
              <a:rPr lang="it-IT" dirty="0" err="1">
                <a:solidFill>
                  <a:srgbClr val="62656A"/>
                </a:solidFill>
                <a:latin typeface="Roboto Slab"/>
              </a:rPr>
              <a:t>Diseases</a:t>
            </a:r>
            <a:r>
              <a:rPr lang="it-IT" dirty="0">
                <a:solidFill>
                  <a:srgbClr val="62656A"/>
                </a:solidFill>
                <a:latin typeface="Roboto Slab"/>
              </a:rPr>
              <a:t> and </a:t>
            </a:r>
            <a:r>
              <a:rPr lang="it-IT" dirty="0" err="1">
                <a:solidFill>
                  <a:srgbClr val="62656A"/>
                </a:solidFill>
                <a:latin typeface="Roboto Slab"/>
              </a:rPr>
              <a:t>Angiology</a:t>
            </a:r>
            <a:r>
              <a:rPr lang="it-IT" dirty="0">
                <a:solidFill>
                  <a:srgbClr val="62656A"/>
                </a:solidFill>
                <a:latin typeface="Roboto Slab"/>
              </a:rPr>
              <a:t> Unit-</a:t>
            </a:r>
            <a:r>
              <a:rPr lang="it-IT" dirty="0" err="1">
                <a:solidFill>
                  <a:srgbClr val="62656A"/>
                </a:solidFill>
                <a:latin typeface="Roboto Slab"/>
              </a:rPr>
              <a:t>University</a:t>
            </a:r>
            <a:r>
              <a:rPr lang="it-IT" dirty="0">
                <a:solidFill>
                  <a:srgbClr val="62656A"/>
                </a:solidFill>
                <a:latin typeface="Roboto Slab"/>
              </a:rPr>
              <a:t> of </a:t>
            </a:r>
            <a:r>
              <a:rPr lang="it-IT" dirty="0" err="1">
                <a:solidFill>
                  <a:srgbClr val="62656A"/>
                </a:solidFill>
                <a:latin typeface="Roboto Slab"/>
              </a:rPr>
              <a:t>Milan-L.Sacco</a:t>
            </a:r>
            <a:r>
              <a:rPr lang="it-IT" dirty="0">
                <a:solidFill>
                  <a:srgbClr val="62656A"/>
                </a:solidFill>
                <a:latin typeface="Roboto Slab"/>
              </a:rPr>
              <a:t> Hospital </a:t>
            </a:r>
            <a:br>
              <a:rPr lang="it-IT" dirty="0"/>
            </a:br>
            <a:r>
              <a:rPr lang="it-IT" dirty="0">
                <a:solidFill>
                  <a:srgbClr val="62656A"/>
                </a:solidFill>
                <a:latin typeface="Roboto Slab"/>
              </a:rPr>
              <a:t>via </a:t>
            </a:r>
            <a:r>
              <a:rPr lang="it-IT" dirty="0" err="1">
                <a:solidFill>
                  <a:srgbClr val="62656A"/>
                </a:solidFill>
                <a:latin typeface="Roboto Slab"/>
              </a:rPr>
              <a:t>G.B.Grassi</a:t>
            </a:r>
            <a:r>
              <a:rPr lang="it-IT" dirty="0">
                <a:solidFill>
                  <a:srgbClr val="62656A"/>
                </a:solidFill>
                <a:latin typeface="Roboto Slab"/>
              </a:rPr>
              <a:t> 74-20157 Milan (</a:t>
            </a:r>
            <a:r>
              <a:rPr lang="it-IT" dirty="0" err="1">
                <a:solidFill>
                  <a:srgbClr val="62656A"/>
                </a:solidFill>
                <a:latin typeface="Roboto Slab"/>
              </a:rPr>
              <a:t>Italy</a:t>
            </a:r>
            <a:r>
              <a:rPr lang="it-IT" dirty="0">
                <a:solidFill>
                  <a:srgbClr val="62656A"/>
                </a:solidFill>
                <a:latin typeface="Roboto Slab"/>
              </a:rPr>
              <a:t>).          </a:t>
            </a:r>
            <a:br>
              <a:rPr lang="it-IT" dirty="0"/>
            </a:br>
            <a:r>
              <a:rPr lang="it-IT" b="1" dirty="0">
                <a:solidFill>
                  <a:srgbClr val="62656A"/>
                </a:solidFill>
                <a:latin typeface="&amp;quot"/>
              </a:rPr>
              <a:t>Phone</a:t>
            </a:r>
            <a:r>
              <a:rPr lang="it-IT" dirty="0">
                <a:solidFill>
                  <a:srgbClr val="62656A"/>
                </a:solidFill>
                <a:latin typeface="Roboto Slab"/>
              </a:rPr>
              <a:t>: +39-02-50319813 /7/2     </a:t>
            </a:r>
            <a:br>
              <a:rPr lang="it-IT" dirty="0"/>
            </a:br>
            <a:r>
              <a:rPr lang="it-IT" b="1" dirty="0">
                <a:solidFill>
                  <a:srgbClr val="62656A"/>
                </a:solidFill>
                <a:latin typeface="&amp;quot"/>
              </a:rPr>
              <a:t>Email</a:t>
            </a:r>
            <a:r>
              <a:rPr lang="it-IT" dirty="0">
                <a:solidFill>
                  <a:srgbClr val="62656A"/>
                </a:solidFill>
                <a:latin typeface="Roboto Slab"/>
              </a:rPr>
              <a:t>: </a:t>
            </a:r>
            <a:r>
              <a:rPr lang="it-IT" dirty="0">
                <a:solidFill>
                  <a:srgbClr val="333333"/>
                </a:solidFill>
                <a:latin typeface="&amp;quot"/>
                <a:hlinkClick r:id="rId2"/>
              </a:rPr>
              <a:t>vas@unimi.it</a:t>
            </a:r>
            <a:endParaRPr lang="it-IT" b="1" i="1" dirty="0">
              <a:solidFill>
                <a:srgbClr val="C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</p:spTree>
    <p:extLst>
      <p:ext uri="{BB962C8B-B14F-4D97-AF65-F5344CB8AC3E}">
        <p14:creationId xmlns:p14="http://schemas.microsoft.com/office/powerpoint/2010/main" val="99800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38200" y="1768641"/>
            <a:ext cx="2779295" cy="2189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European</a:t>
            </a:r>
            <a:r>
              <a:rPr lang="it-IT" b="1" dirty="0"/>
              <a:t> </a:t>
            </a:r>
            <a:r>
              <a:rPr lang="it-IT" b="1" dirty="0" err="1"/>
              <a:t>Working</a:t>
            </a:r>
            <a:r>
              <a:rPr lang="it-IT" b="1" dirty="0"/>
              <a:t> </a:t>
            </a:r>
            <a:r>
              <a:rPr lang="it-IT" b="1" dirty="0" err="1"/>
              <a:t>Grounp</a:t>
            </a:r>
            <a:endParaRPr lang="it-IT" b="1" dirty="0"/>
          </a:p>
          <a:p>
            <a:pPr algn="ctr"/>
            <a:r>
              <a:rPr lang="it-IT" b="1" dirty="0"/>
              <a:t>on </a:t>
            </a:r>
            <a:r>
              <a:rPr lang="it-IT" b="1" dirty="0" err="1"/>
              <a:t>Medical</a:t>
            </a:r>
            <a:r>
              <a:rPr lang="it-IT" b="1" dirty="0"/>
              <a:t> </a:t>
            </a:r>
            <a:r>
              <a:rPr lang="it-IT" b="1" dirty="0" err="1"/>
              <a:t>Angiology</a:t>
            </a:r>
            <a:endParaRPr lang="it-IT" b="1" dirty="0"/>
          </a:p>
          <a:p>
            <a:pPr algn="ctr"/>
            <a:endParaRPr lang="it-IT" b="1" dirty="0"/>
          </a:p>
          <a:p>
            <a:pPr algn="ctr"/>
            <a:endParaRPr lang="it-IT" b="1" dirty="0"/>
          </a:p>
          <a:p>
            <a:pPr algn="ctr"/>
            <a:r>
              <a:rPr lang="it-IT" b="1" dirty="0"/>
              <a:t>1991</a:t>
            </a:r>
          </a:p>
        </p:txBody>
      </p:sp>
      <p:sp>
        <p:nvSpPr>
          <p:cNvPr id="4" name="Rettangolo 3"/>
          <p:cNvSpPr/>
          <p:nvPr/>
        </p:nvSpPr>
        <p:spPr>
          <a:xfrm>
            <a:off x="5895474" y="4716380"/>
            <a:ext cx="6148137" cy="20182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/>
          </a:p>
          <a:p>
            <a:pPr algn="ctr"/>
            <a:endParaRPr lang="it-IT" b="1" dirty="0"/>
          </a:p>
          <a:p>
            <a:pPr algn="ctr"/>
            <a:r>
              <a:rPr lang="it-IT" b="1" dirty="0"/>
              <a:t>UEMS </a:t>
            </a:r>
            <a:r>
              <a:rPr lang="it-IT" b="1" dirty="0" err="1"/>
              <a:t>Division</a:t>
            </a:r>
            <a:r>
              <a:rPr lang="it-IT" b="1" dirty="0"/>
              <a:t> of </a:t>
            </a:r>
            <a:r>
              <a:rPr lang="it-IT" b="1" dirty="0" err="1"/>
              <a:t>Angiology</a:t>
            </a:r>
            <a:r>
              <a:rPr lang="it-IT" b="1" dirty="0"/>
              <a:t>/</a:t>
            </a:r>
            <a:r>
              <a:rPr lang="it-IT" b="1" dirty="0" err="1"/>
              <a:t>Vascular</a:t>
            </a:r>
            <a:r>
              <a:rPr lang="it-IT" b="1" dirty="0"/>
              <a:t> Medicine</a:t>
            </a:r>
          </a:p>
          <a:p>
            <a:pPr algn="ctr"/>
            <a:r>
              <a:rPr lang="it-IT" b="1" dirty="0"/>
              <a:t>(2000)</a:t>
            </a:r>
            <a:r>
              <a:rPr lang="it-IT" b="1" dirty="0">
                <a:sym typeface="Wingdings" panose="05000000000000000000" pitchFamily="2" charset="2"/>
              </a:rPr>
              <a:t></a:t>
            </a:r>
            <a:r>
              <a:rPr lang="it-IT" b="1" u="sng" dirty="0">
                <a:sym typeface="Wingdings" panose="05000000000000000000" pitchFamily="2" charset="2"/>
              </a:rPr>
              <a:t>2007</a:t>
            </a:r>
            <a:endParaRPr lang="it-IT" b="1" u="sng" dirty="0"/>
          </a:p>
        </p:txBody>
      </p:sp>
      <p:sp>
        <p:nvSpPr>
          <p:cNvPr id="5" name="Rettangolo 4"/>
          <p:cNvSpPr/>
          <p:nvPr/>
        </p:nvSpPr>
        <p:spPr>
          <a:xfrm>
            <a:off x="4317331" y="1750594"/>
            <a:ext cx="2779295" cy="2207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/>
          </a:p>
          <a:p>
            <a:pPr algn="ctr"/>
            <a:r>
              <a:rPr lang="it-IT" b="1" dirty="0"/>
              <a:t>-</a:t>
            </a:r>
            <a:r>
              <a:rPr lang="it-IT" b="1" dirty="0" err="1"/>
              <a:t>Vascular-Independent</a:t>
            </a:r>
            <a:r>
              <a:rPr lang="it-IT" b="1" dirty="0"/>
              <a:t> </a:t>
            </a:r>
            <a:r>
              <a:rPr lang="it-IT" b="1" dirty="0" err="1"/>
              <a:t>Research</a:t>
            </a:r>
            <a:r>
              <a:rPr lang="it-IT" b="1" dirty="0"/>
              <a:t> and </a:t>
            </a:r>
            <a:r>
              <a:rPr lang="it-IT" b="1" dirty="0" err="1"/>
              <a:t>Education-European</a:t>
            </a:r>
            <a:r>
              <a:rPr lang="it-IT" b="1" dirty="0"/>
              <a:t> Organization-</a:t>
            </a:r>
          </a:p>
          <a:p>
            <a:pPr algn="ctr"/>
            <a:r>
              <a:rPr lang="it-IT" b="1" dirty="0"/>
              <a:t>1998</a:t>
            </a:r>
          </a:p>
        </p:txBody>
      </p:sp>
      <p:sp>
        <p:nvSpPr>
          <p:cNvPr id="6" name="Rettangolo 5"/>
          <p:cNvSpPr/>
          <p:nvPr/>
        </p:nvSpPr>
        <p:spPr>
          <a:xfrm>
            <a:off x="7929524" y="1733630"/>
            <a:ext cx="3945643" cy="22247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/>
          </a:p>
          <a:p>
            <a:pPr algn="ctr"/>
            <a:endParaRPr lang="it-IT" b="1" dirty="0"/>
          </a:p>
          <a:p>
            <a:pPr algn="ctr"/>
            <a:r>
              <a:rPr lang="it-IT" sz="2000" b="1" dirty="0" err="1"/>
              <a:t>European</a:t>
            </a:r>
            <a:r>
              <a:rPr lang="it-IT" sz="2000" b="1" dirty="0"/>
              <a:t> </a:t>
            </a:r>
            <a:r>
              <a:rPr lang="it-IT" sz="2000" b="1" dirty="0" err="1"/>
              <a:t>Independent</a:t>
            </a:r>
            <a:r>
              <a:rPr lang="it-IT" sz="2000" b="1" dirty="0"/>
              <a:t> Foundation</a:t>
            </a:r>
          </a:p>
          <a:p>
            <a:pPr algn="ctr"/>
            <a:r>
              <a:rPr lang="it-IT" sz="2000" b="1" dirty="0"/>
              <a:t>in </a:t>
            </a:r>
            <a:r>
              <a:rPr lang="it-IT" sz="2000" b="1" dirty="0" err="1"/>
              <a:t>Angiology</a:t>
            </a:r>
            <a:r>
              <a:rPr lang="it-IT" sz="2000" b="1" dirty="0"/>
              <a:t>/</a:t>
            </a:r>
            <a:r>
              <a:rPr lang="it-IT" sz="2000" b="1" dirty="0" err="1"/>
              <a:t>Vascular</a:t>
            </a:r>
            <a:r>
              <a:rPr lang="it-IT" sz="2000" b="1" dirty="0"/>
              <a:t> Medicine</a:t>
            </a:r>
          </a:p>
          <a:p>
            <a:pPr algn="ctr"/>
            <a:endParaRPr lang="it-IT" sz="800" b="1" dirty="0"/>
          </a:p>
          <a:p>
            <a:pPr algn="ctr"/>
            <a:r>
              <a:rPr lang="it-IT" b="1" dirty="0"/>
              <a:t>2018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230" y="1920416"/>
            <a:ext cx="916981" cy="444872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052" y="1768641"/>
            <a:ext cx="1604210" cy="778280"/>
          </a:xfrm>
          <a:prstGeom prst="rect">
            <a:avLst/>
          </a:prstGeom>
        </p:spPr>
      </p:pic>
      <p:sp>
        <p:nvSpPr>
          <p:cNvPr id="9" name="Freccia a destra 8"/>
          <p:cNvSpPr/>
          <p:nvPr/>
        </p:nvSpPr>
        <p:spPr>
          <a:xfrm>
            <a:off x="3814011" y="2731168"/>
            <a:ext cx="409073" cy="39704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7190873" y="2683043"/>
            <a:ext cx="626357" cy="44516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2 14"/>
          <p:cNvCxnSpPr/>
          <p:nvPr/>
        </p:nvCxnSpPr>
        <p:spPr>
          <a:xfrm>
            <a:off x="6292516" y="4162922"/>
            <a:ext cx="433137" cy="55345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Immagine 29" descr="https://www.uems.eu/__data/assets/image/0009/2160/uems_logo.png">
            <a:hlinkClick r:id="rId4" tooltip="&quot;logos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152" y="4928750"/>
            <a:ext cx="847800" cy="79675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reccia bidirezionale verticale 10"/>
          <p:cNvSpPr/>
          <p:nvPr/>
        </p:nvSpPr>
        <p:spPr>
          <a:xfrm>
            <a:off x="11057021" y="3958388"/>
            <a:ext cx="324853" cy="757991"/>
          </a:xfrm>
          <a:prstGeom prst="up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838200" y="4379494"/>
            <a:ext cx="2779295" cy="549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Recognised</a:t>
            </a:r>
            <a:r>
              <a:rPr lang="it-IT" dirty="0"/>
              <a:t> by IUA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Angiology</a:t>
            </a:r>
            <a:r>
              <a:rPr lang="it-IT" dirty="0"/>
              <a:t> </a:t>
            </a:r>
            <a:r>
              <a:rPr lang="it-IT" dirty="0" err="1"/>
              <a:t>Committee</a:t>
            </a:r>
            <a:endParaRPr lang="it-IT" dirty="0"/>
          </a:p>
        </p:txBody>
      </p:sp>
      <p:cxnSp>
        <p:nvCxnSpPr>
          <p:cNvPr id="13" name="Connettore 1 12"/>
          <p:cNvCxnSpPr>
            <a:stCxn id="3" idx="2"/>
            <a:endCxn id="2" idx="0"/>
          </p:cNvCxnSpPr>
          <p:nvPr/>
        </p:nvCxnSpPr>
        <p:spPr>
          <a:xfrm>
            <a:off x="2227848" y="3958388"/>
            <a:ext cx="0" cy="421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>
          <a:xfrm>
            <a:off x="641685" y="6369505"/>
            <a:ext cx="4114800" cy="365125"/>
          </a:xfrm>
        </p:spPr>
        <p:txBody>
          <a:bodyPr/>
          <a:lstStyle/>
          <a:p>
            <a:r>
              <a:rPr lang="it-IT" dirty="0"/>
              <a:t>VAS Foundation        www.vas-int.net</a:t>
            </a:r>
          </a:p>
        </p:txBody>
      </p:sp>
    </p:spTree>
    <p:extLst>
      <p:ext uri="{BB962C8B-B14F-4D97-AF65-F5344CB8AC3E}">
        <p14:creationId xmlns:p14="http://schemas.microsoft.com/office/powerpoint/2010/main" val="88153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arrotondato 2"/>
          <p:cNvSpPr/>
          <p:nvPr/>
        </p:nvSpPr>
        <p:spPr>
          <a:xfrm>
            <a:off x="1203158" y="1249749"/>
            <a:ext cx="4471021" cy="256579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</a:t>
            </a:r>
            <a:r>
              <a:rPr lang="it-I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Educational </a:t>
            </a:r>
            <a:r>
              <a:rPr lang="it-IT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</a:t>
            </a:r>
            <a:endParaRPr lang="it-IT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dirty="0">
              <a:solidFill>
                <a:schemeClr val="bg1"/>
              </a:solidFill>
            </a:endParaRPr>
          </a:p>
          <a:p>
            <a:pPr algn="ctr"/>
            <a:r>
              <a:rPr lang="it-IT" b="1" dirty="0" err="1">
                <a:solidFill>
                  <a:schemeClr val="bg1"/>
                </a:solidFill>
              </a:rPr>
              <a:t>Equity</a:t>
            </a:r>
            <a:r>
              <a:rPr lang="it-IT" b="1" dirty="0">
                <a:solidFill>
                  <a:schemeClr val="bg1"/>
                </a:solidFill>
              </a:rPr>
              <a:t>, </a:t>
            </a:r>
            <a:r>
              <a:rPr lang="it-IT" b="1" dirty="0" err="1">
                <a:solidFill>
                  <a:schemeClr val="bg1"/>
                </a:solidFill>
              </a:rPr>
              <a:t>Quality</a:t>
            </a:r>
            <a:r>
              <a:rPr lang="it-IT" b="1" dirty="0">
                <a:solidFill>
                  <a:schemeClr val="bg1"/>
                </a:solidFill>
              </a:rPr>
              <a:t>, </a:t>
            </a:r>
            <a:r>
              <a:rPr lang="it-IT" b="1" dirty="0" err="1">
                <a:solidFill>
                  <a:schemeClr val="bg1"/>
                </a:solidFill>
              </a:rPr>
              <a:t>Harmonization</a:t>
            </a:r>
            <a:r>
              <a:rPr lang="it-IT" b="1" dirty="0">
                <a:solidFill>
                  <a:schemeClr val="bg1"/>
                </a:solidFill>
              </a:rPr>
              <a:t>  </a:t>
            </a:r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it-IT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</a:t>
            </a:r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 Training </a:t>
            </a:r>
            <a:r>
              <a:rPr lang="it-IT" b="1" dirty="0">
                <a:solidFill>
                  <a:schemeClr val="bg1"/>
                </a:solidFill>
              </a:rPr>
              <a:t>of </a:t>
            </a:r>
            <a:r>
              <a:rPr lang="it-IT" b="1" dirty="0" err="1">
                <a:solidFill>
                  <a:schemeClr val="bg1"/>
                </a:solidFill>
              </a:rPr>
              <a:t>Specialists</a:t>
            </a:r>
            <a:r>
              <a:rPr lang="it-IT" b="1" dirty="0">
                <a:solidFill>
                  <a:schemeClr val="bg1"/>
                </a:solidFill>
              </a:rPr>
              <a:t>, MD and </a:t>
            </a:r>
            <a:r>
              <a:rPr lang="it-IT" b="1" dirty="0" err="1">
                <a:solidFill>
                  <a:schemeClr val="bg1"/>
                </a:solidFill>
              </a:rPr>
              <a:t>Health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Personnel</a:t>
            </a:r>
            <a:r>
              <a:rPr lang="it-IT" b="1" dirty="0">
                <a:solidFill>
                  <a:schemeClr val="bg1"/>
                </a:solidFill>
              </a:rPr>
              <a:t> in Europe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6259334" y="1249749"/>
            <a:ext cx="4555289" cy="256579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</a:t>
            </a:r>
            <a:r>
              <a:rPr lang="it-I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Collaborative</a:t>
            </a:r>
          </a:p>
          <a:p>
            <a:pPr algn="ctr"/>
            <a:r>
              <a:rPr lang="it-IT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  <a:r>
              <a:rPr lang="it-I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</a:t>
            </a:r>
            <a:endParaRPr lang="it-IT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9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b="1" dirty="0" err="1">
                <a:solidFill>
                  <a:schemeClr val="bg1"/>
                </a:solidFill>
              </a:rPr>
              <a:t>Equity</a:t>
            </a:r>
            <a:r>
              <a:rPr lang="it-IT" b="1" dirty="0">
                <a:solidFill>
                  <a:schemeClr val="bg1"/>
                </a:solidFill>
              </a:rPr>
              <a:t> and Independence in </a:t>
            </a:r>
            <a:r>
              <a:rPr lang="it-IT" b="1" dirty="0" err="1">
                <a:solidFill>
                  <a:schemeClr val="bg1"/>
                </a:solidFill>
              </a:rPr>
              <a:t>European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Research</a:t>
            </a:r>
            <a:endParaRPr lang="it-I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9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1203157" y="3994485"/>
            <a:ext cx="4471021" cy="2394952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Prevention</a:t>
            </a:r>
            <a:r>
              <a:rPr lang="it-I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and  </a:t>
            </a:r>
            <a:r>
              <a:rPr lang="it-IT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Awareness</a:t>
            </a:r>
            <a:r>
              <a:rPr lang="it-I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1100" dirty="0">
                <a:solidFill>
                  <a:schemeClr val="bg1"/>
                </a:solidFill>
              </a:rPr>
              <a:t>(</a:t>
            </a:r>
            <a:r>
              <a:rPr lang="it-IT" sz="1100" dirty="0" err="1">
                <a:solidFill>
                  <a:schemeClr val="bg1"/>
                </a:solidFill>
              </a:rPr>
              <a:t>eg</a:t>
            </a:r>
            <a:r>
              <a:rPr lang="it-IT" sz="1100" dirty="0">
                <a:solidFill>
                  <a:schemeClr val="bg1"/>
                </a:solidFill>
              </a:rPr>
              <a:t> </a:t>
            </a:r>
            <a:r>
              <a:rPr lang="it-IT" sz="1100" b="1" dirty="0" err="1">
                <a:solidFill>
                  <a:schemeClr val="bg1"/>
                </a:solidFill>
              </a:rPr>
              <a:t>Calls</a:t>
            </a:r>
            <a:r>
              <a:rPr lang="it-IT" sz="1100" b="1" dirty="0">
                <a:solidFill>
                  <a:schemeClr val="bg1"/>
                </a:solidFill>
              </a:rPr>
              <a:t> : </a:t>
            </a:r>
            <a:r>
              <a:rPr lang="it-IT" sz="1100" b="1" i="1" dirty="0">
                <a:solidFill>
                  <a:schemeClr val="bg1"/>
                </a:solidFill>
              </a:rPr>
              <a:t>No More </a:t>
            </a:r>
            <a:r>
              <a:rPr lang="it-IT" sz="1100" b="1" i="1" dirty="0" err="1">
                <a:solidFill>
                  <a:schemeClr val="bg1"/>
                </a:solidFill>
              </a:rPr>
              <a:t>Vascular</a:t>
            </a:r>
            <a:r>
              <a:rPr lang="it-IT" sz="1100" b="1" i="1" dirty="0">
                <a:solidFill>
                  <a:schemeClr val="bg1"/>
                </a:solidFill>
              </a:rPr>
              <a:t> </a:t>
            </a:r>
            <a:r>
              <a:rPr lang="it-IT" sz="1100" b="1" i="1" dirty="0" err="1">
                <a:solidFill>
                  <a:schemeClr val="bg1"/>
                </a:solidFill>
              </a:rPr>
              <a:t>Amputations</a:t>
            </a:r>
            <a:r>
              <a:rPr lang="it-IT" sz="1100" b="1" i="1" dirty="0">
                <a:solidFill>
                  <a:schemeClr val="bg1"/>
                </a:solidFill>
              </a:rPr>
              <a:t>! </a:t>
            </a:r>
            <a:r>
              <a:rPr lang="it-IT" sz="1100" b="1" dirty="0">
                <a:solidFill>
                  <a:schemeClr val="bg1"/>
                </a:solidFill>
              </a:rPr>
              <a:t>and </a:t>
            </a:r>
            <a:r>
              <a:rPr lang="it-IT" sz="1100" b="1" i="1" dirty="0">
                <a:solidFill>
                  <a:schemeClr val="bg1"/>
                </a:solidFill>
              </a:rPr>
              <a:t>No more </a:t>
            </a:r>
            <a:r>
              <a:rPr lang="it-IT" sz="1100" b="1" i="1" dirty="0" err="1">
                <a:solidFill>
                  <a:schemeClr val="bg1"/>
                </a:solidFill>
              </a:rPr>
              <a:t>Venous</a:t>
            </a:r>
            <a:r>
              <a:rPr lang="it-IT" sz="1100" b="1" i="1" dirty="0">
                <a:solidFill>
                  <a:schemeClr val="bg1"/>
                </a:solidFill>
              </a:rPr>
              <a:t> </a:t>
            </a:r>
            <a:r>
              <a:rPr lang="it-IT" sz="1100" b="1" i="1" dirty="0" err="1">
                <a:solidFill>
                  <a:schemeClr val="bg1"/>
                </a:solidFill>
              </a:rPr>
              <a:t>Ulcers</a:t>
            </a:r>
            <a:r>
              <a:rPr lang="it-IT" sz="1100" i="1" dirty="0">
                <a:solidFill>
                  <a:schemeClr val="bg1"/>
                </a:solidFill>
              </a:rPr>
              <a:t>!</a:t>
            </a:r>
            <a:r>
              <a:rPr lang="it-IT" sz="1100" dirty="0">
                <a:solidFill>
                  <a:schemeClr val="bg1"/>
                </a:solidFill>
              </a:rPr>
              <a:t>)</a:t>
            </a:r>
          </a:p>
          <a:p>
            <a:pPr algn="ctr"/>
            <a:endParaRPr lang="it-IT" sz="1100" dirty="0">
              <a:solidFill>
                <a:schemeClr val="bg1"/>
              </a:solidFill>
            </a:endParaRPr>
          </a:p>
          <a:p>
            <a:pPr algn="ctr"/>
            <a:endParaRPr lang="it-IT" dirty="0">
              <a:solidFill>
                <a:schemeClr val="bg1"/>
              </a:solidFill>
            </a:endParaRPr>
          </a:p>
          <a:p>
            <a:pPr algn="ctr"/>
            <a:r>
              <a:rPr lang="it-IT" b="1" dirty="0" err="1">
                <a:solidFill>
                  <a:schemeClr val="bg1"/>
                </a:solidFill>
              </a:rPr>
              <a:t>Ethics</a:t>
            </a:r>
            <a:r>
              <a:rPr lang="it-IT" b="1" dirty="0">
                <a:solidFill>
                  <a:schemeClr val="bg1"/>
                </a:solidFill>
              </a:rPr>
              <a:t>, </a:t>
            </a:r>
            <a:r>
              <a:rPr lang="it-IT" b="1" dirty="0" err="1">
                <a:solidFill>
                  <a:schemeClr val="bg1"/>
                </a:solidFill>
              </a:rPr>
              <a:t>Equity</a:t>
            </a:r>
            <a:r>
              <a:rPr lang="it-IT" b="1" dirty="0">
                <a:solidFill>
                  <a:schemeClr val="bg1"/>
                </a:solidFill>
              </a:rPr>
              <a:t> and </a:t>
            </a:r>
            <a:r>
              <a:rPr lang="it-IT" b="1" dirty="0" err="1">
                <a:solidFill>
                  <a:schemeClr val="bg1"/>
                </a:solidFill>
              </a:rPr>
              <a:t>Quality</a:t>
            </a:r>
            <a:r>
              <a:rPr lang="it-IT" b="1" dirty="0">
                <a:solidFill>
                  <a:schemeClr val="bg1"/>
                </a:solidFill>
              </a:rPr>
              <a:t> in the </a:t>
            </a:r>
            <a:r>
              <a:rPr lang="it-IT" b="1" dirty="0" err="1">
                <a:solidFill>
                  <a:schemeClr val="bg1"/>
                </a:solidFill>
              </a:rPr>
              <a:t>Health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Offer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it-IT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</a:t>
            </a:r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it-IT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Europe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6259334" y="3994485"/>
            <a:ext cx="4565554" cy="2394952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Recognition</a:t>
            </a:r>
            <a:r>
              <a:rPr lang="it-I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it-IT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Angiology</a:t>
            </a:r>
            <a:r>
              <a:rPr lang="it-I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it-IT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Vascular</a:t>
            </a:r>
            <a:r>
              <a:rPr lang="it-I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Medicine in Europe </a:t>
            </a:r>
          </a:p>
          <a:p>
            <a:pPr algn="ctr"/>
            <a:r>
              <a:rPr lang="it-IT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</a:t>
            </a:r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it-IT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Specialty</a:t>
            </a:r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it-IT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Accreditation</a:t>
            </a:r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Centres and </a:t>
            </a:r>
            <a:r>
              <a:rPr lang="it-IT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Specialits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1788313" y="-49554"/>
            <a:ext cx="9906381" cy="819575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b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b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Aims</a:t>
            </a:r>
            <a:r>
              <a:rPr lang="it-IT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and </a:t>
            </a:r>
            <a:r>
              <a:rPr lang="it-IT" sz="4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main</a:t>
            </a:r>
            <a:r>
              <a:rPr lang="it-IT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it-IT" sz="4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Activities</a:t>
            </a:r>
            <a:br>
              <a:rPr lang="it-IT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br>
              <a:rPr lang="it-IT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br>
              <a:rPr lang="it-IT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br>
              <a:rPr lang="it-IT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it-IT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603" y="49316"/>
            <a:ext cx="1384137" cy="6715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3978442" y="6492875"/>
            <a:ext cx="4114800" cy="365125"/>
          </a:xfrm>
        </p:spPr>
        <p:txBody>
          <a:bodyPr/>
          <a:lstStyle/>
          <a:p>
            <a:r>
              <a:rPr lang="it-IT" dirty="0"/>
              <a:t>VAS Foundation        www.vas-int.net</a:t>
            </a:r>
          </a:p>
        </p:txBody>
      </p:sp>
    </p:spTree>
    <p:extLst>
      <p:ext uri="{BB962C8B-B14F-4D97-AF65-F5344CB8AC3E}">
        <p14:creationId xmlns:p14="http://schemas.microsoft.com/office/powerpoint/2010/main" val="75972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4601"/>
          </a:xfrm>
          <a:ln w="381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rgbClr val="C00000"/>
                </a:solidFill>
              </a:rPr>
              <a:t> </a:t>
            </a:r>
            <a:r>
              <a:rPr lang="it-IT" sz="2800" b="1" dirty="0" err="1">
                <a:solidFill>
                  <a:srgbClr val="C00000"/>
                </a:solidFill>
              </a:rPr>
              <a:t>European</a:t>
            </a:r>
            <a:r>
              <a:rPr lang="it-IT" sz="2800" b="1" dirty="0">
                <a:solidFill>
                  <a:srgbClr val="C00000"/>
                </a:solidFill>
              </a:rPr>
              <a:t> Collaborative </a:t>
            </a:r>
            <a:r>
              <a:rPr lang="it-IT" sz="2800" b="1" dirty="0" err="1">
                <a:solidFill>
                  <a:srgbClr val="C00000"/>
                </a:solidFill>
              </a:rPr>
              <a:t>Independent</a:t>
            </a:r>
            <a:r>
              <a:rPr lang="it-IT" sz="2800" b="1" dirty="0">
                <a:solidFill>
                  <a:srgbClr val="C00000"/>
                </a:solidFill>
              </a:rPr>
              <a:t> </a:t>
            </a:r>
            <a:r>
              <a:rPr lang="it-IT" sz="2800" b="1" dirty="0" err="1">
                <a:solidFill>
                  <a:srgbClr val="C00000"/>
                </a:solidFill>
              </a:rPr>
              <a:t>Education</a:t>
            </a:r>
            <a:r>
              <a:rPr lang="it-IT" sz="2800" b="1" dirty="0">
                <a:solidFill>
                  <a:srgbClr val="C00000"/>
                </a:solidFill>
              </a:rPr>
              <a:t> and Training </a:t>
            </a:r>
          </a:p>
        </p:txBody>
      </p:sp>
      <p:sp>
        <p:nvSpPr>
          <p:cNvPr id="6" name="Rettangolo 5"/>
          <p:cNvSpPr/>
          <p:nvPr/>
        </p:nvSpPr>
        <p:spPr>
          <a:xfrm>
            <a:off x="2753822" y="5383723"/>
            <a:ext cx="2407318" cy="1438182"/>
          </a:xfrm>
          <a:prstGeom prst="rect">
            <a:avLst/>
          </a:prstGeom>
          <a:solidFill>
            <a:srgbClr val="0031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bg1"/>
                </a:solidFill>
              </a:rPr>
              <a:t>European</a:t>
            </a:r>
            <a:r>
              <a:rPr lang="it-IT" dirty="0">
                <a:solidFill>
                  <a:schemeClr val="bg1"/>
                </a:solidFill>
              </a:rPr>
              <a:t>  E-Learning Platform</a:t>
            </a:r>
          </a:p>
          <a:p>
            <a:pPr algn="ctr"/>
            <a:r>
              <a:rPr lang="it-IT" dirty="0">
                <a:solidFill>
                  <a:schemeClr val="bg1"/>
                </a:solidFill>
              </a:rPr>
              <a:t>-VAS Campus-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EACCME </a:t>
            </a:r>
            <a:r>
              <a:rPr lang="it-IT" sz="1400" dirty="0" err="1">
                <a:solidFill>
                  <a:schemeClr val="bg1"/>
                </a:solidFill>
              </a:rPr>
              <a:t>Accr</a:t>
            </a:r>
            <a:r>
              <a:rPr lang="it-IT" sz="1400" dirty="0">
                <a:solidFill>
                  <a:schemeClr val="bg1"/>
                </a:solidFill>
              </a:rPr>
              <a:t>. </a:t>
            </a:r>
            <a:r>
              <a:rPr lang="it-IT" sz="1400" dirty="0" err="1">
                <a:solidFill>
                  <a:schemeClr val="bg1"/>
                </a:solidFill>
              </a:rPr>
              <a:t>requested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792125" y="3700932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bg1"/>
                </a:solidFill>
              </a:rPr>
              <a:t>European</a:t>
            </a:r>
            <a:r>
              <a:rPr lang="it-IT" dirty="0">
                <a:solidFill>
                  <a:schemeClr val="bg1"/>
                </a:solidFill>
              </a:rPr>
              <a:t> EACCME E-Learning Courses</a:t>
            </a:r>
          </a:p>
        </p:txBody>
      </p:sp>
      <p:sp>
        <p:nvSpPr>
          <p:cNvPr id="8" name="Rettangolo 7"/>
          <p:cNvSpPr/>
          <p:nvPr/>
        </p:nvSpPr>
        <p:spPr>
          <a:xfrm>
            <a:off x="177746" y="4378526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European</a:t>
            </a:r>
            <a:r>
              <a:rPr lang="it-IT" dirty="0">
                <a:solidFill>
                  <a:schemeClr val="bg1"/>
                </a:solidFill>
              </a:rPr>
              <a:t> short  </a:t>
            </a:r>
            <a:r>
              <a:rPr lang="it-IT" dirty="0" err="1">
                <a:solidFill>
                  <a:schemeClr val="bg1"/>
                </a:solidFill>
              </a:rPr>
              <a:t>Postgraduate</a:t>
            </a:r>
            <a:r>
              <a:rPr lang="it-IT" dirty="0">
                <a:solidFill>
                  <a:schemeClr val="bg1"/>
                </a:solidFill>
              </a:rPr>
              <a:t> E-Learning </a:t>
            </a:r>
            <a:r>
              <a:rPr lang="it-IT" sz="1400" dirty="0">
                <a:solidFill>
                  <a:schemeClr val="bg1"/>
                </a:solidFill>
              </a:rPr>
              <a:t>Courses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492313" y="5383723"/>
            <a:ext cx="2341741" cy="1438182"/>
          </a:xfrm>
          <a:prstGeom prst="rect">
            <a:avLst/>
          </a:prstGeom>
          <a:solidFill>
            <a:srgbClr val="0031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VAS International Academy- </a:t>
            </a:r>
            <a:r>
              <a:rPr lang="it-IT" sz="1600" dirty="0" err="1">
                <a:solidFill>
                  <a:schemeClr val="bg1"/>
                </a:solidFill>
              </a:rPr>
              <a:t>European</a:t>
            </a:r>
            <a:r>
              <a:rPr lang="it-IT" sz="1600" dirty="0">
                <a:solidFill>
                  <a:schemeClr val="bg1"/>
                </a:solidFill>
              </a:rPr>
              <a:t> </a:t>
            </a:r>
            <a:r>
              <a:rPr lang="it-IT" sz="1600" dirty="0" err="1">
                <a:solidFill>
                  <a:schemeClr val="bg1"/>
                </a:solidFill>
              </a:rPr>
              <a:t>Teaching</a:t>
            </a:r>
            <a:r>
              <a:rPr lang="it-IT" sz="1600" dirty="0">
                <a:solidFill>
                  <a:schemeClr val="bg1"/>
                </a:solidFill>
              </a:rPr>
              <a:t> </a:t>
            </a:r>
            <a:r>
              <a:rPr lang="it-IT" sz="1600" dirty="0" err="1">
                <a:solidFill>
                  <a:schemeClr val="bg1"/>
                </a:solidFill>
              </a:rPr>
              <a:t>Pannel</a:t>
            </a:r>
            <a:endParaRPr lang="it-IT" sz="1600" dirty="0">
              <a:solidFill>
                <a:schemeClr val="bg1"/>
              </a:solidFill>
            </a:endParaRPr>
          </a:p>
          <a:p>
            <a:pPr algn="ctr"/>
            <a:r>
              <a:rPr lang="it-IT" sz="1600" dirty="0">
                <a:solidFill>
                  <a:schemeClr val="bg1"/>
                </a:solidFill>
              </a:rPr>
              <a:t>+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</a:rPr>
              <a:t>Eu Reference Centres of </a:t>
            </a:r>
            <a:r>
              <a:rPr lang="it-IT" sz="1600" dirty="0" err="1">
                <a:solidFill>
                  <a:schemeClr val="bg1"/>
                </a:solidFill>
              </a:rPr>
              <a:t>Excellence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792125" y="1661284"/>
            <a:ext cx="3157428" cy="163497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EACCME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156659" y="1611496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Publishing Educational </a:t>
            </a:r>
            <a:r>
              <a:rPr lang="it-IT" dirty="0" err="1">
                <a:solidFill>
                  <a:schemeClr val="bg1"/>
                </a:solidFill>
              </a:rPr>
              <a:t>Papers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764" y="2408936"/>
            <a:ext cx="3123790" cy="4315810"/>
          </a:xfrm>
          <a:prstGeom prst="rect">
            <a:avLst/>
          </a:prstGeom>
          <a:ln w="38100">
            <a:solidFill>
              <a:srgbClr val="002060"/>
            </a:solidFill>
          </a:ln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3" y="556895"/>
            <a:ext cx="906088" cy="439587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5296448" y="3700932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/>
              </a:solidFill>
            </a:endParaRPr>
          </a:p>
          <a:p>
            <a:pPr algn="ctr"/>
            <a:r>
              <a:rPr lang="it-IT" dirty="0" err="1">
                <a:solidFill>
                  <a:schemeClr val="bg1"/>
                </a:solidFill>
              </a:rPr>
              <a:t>European</a:t>
            </a:r>
            <a:r>
              <a:rPr lang="it-IT" dirty="0">
                <a:solidFill>
                  <a:schemeClr val="bg1"/>
                </a:solidFill>
              </a:rPr>
              <a:t> Training </a:t>
            </a:r>
            <a:r>
              <a:rPr lang="it-IT" dirty="0" err="1">
                <a:solidFill>
                  <a:schemeClr val="bg1"/>
                </a:solidFill>
              </a:rPr>
              <a:t>Fellowship</a:t>
            </a:r>
            <a:endParaRPr lang="it-IT" dirty="0">
              <a:solidFill>
                <a:schemeClr val="bg1"/>
              </a:solidFill>
            </a:endParaRPr>
          </a:p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044650" y="2979259"/>
            <a:ext cx="2051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</a:rPr>
              <a:t>EACCME Credits</a:t>
            </a:r>
          </a:p>
        </p:txBody>
      </p:sp>
      <p:cxnSp>
        <p:nvCxnSpPr>
          <p:cNvPr id="18" name="Connettore 1 17"/>
          <p:cNvCxnSpPr/>
          <p:nvPr/>
        </p:nvCxnSpPr>
        <p:spPr>
          <a:xfrm>
            <a:off x="5186576" y="6327128"/>
            <a:ext cx="292767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tangolo 23"/>
          <p:cNvSpPr/>
          <p:nvPr/>
        </p:nvSpPr>
        <p:spPr>
          <a:xfrm>
            <a:off x="133588" y="2979806"/>
            <a:ext cx="2237874" cy="113739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/>
              </a:solidFill>
            </a:endParaRPr>
          </a:p>
          <a:p>
            <a:pPr algn="ctr"/>
            <a:r>
              <a:rPr lang="it-IT" dirty="0" err="1">
                <a:solidFill>
                  <a:schemeClr val="bg1"/>
                </a:solidFill>
              </a:rPr>
              <a:t>European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Postgrad</a:t>
            </a:r>
            <a:r>
              <a:rPr lang="it-IT" dirty="0">
                <a:solidFill>
                  <a:schemeClr val="bg1"/>
                </a:solidFill>
              </a:rPr>
              <a:t> &amp;</a:t>
            </a:r>
            <a:r>
              <a:rPr lang="it-IT" dirty="0" err="1">
                <a:solidFill>
                  <a:schemeClr val="bg1"/>
                </a:solidFill>
              </a:rPr>
              <a:t>European</a:t>
            </a:r>
            <a:r>
              <a:rPr lang="it-IT" dirty="0">
                <a:solidFill>
                  <a:schemeClr val="bg1"/>
                </a:solidFill>
              </a:rPr>
              <a:t> Master 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</a:rPr>
              <a:t>(Modular 1+1 </a:t>
            </a:r>
            <a:r>
              <a:rPr lang="it-IT" sz="1200" dirty="0" err="1">
                <a:solidFill>
                  <a:schemeClr val="bg1"/>
                </a:solidFill>
              </a:rPr>
              <a:t>years</a:t>
            </a:r>
            <a:r>
              <a:rPr lang="it-IT" sz="1200" dirty="0">
                <a:solidFill>
                  <a:schemeClr val="bg1"/>
                </a:solidFill>
              </a:rPr>
              <a:t> )</a:t>
            </a:r>
          </a:p>
          <a:p>
            <a:pPr algn="ctr"/>
            <a:endParaRPr lang="it-IT" sz="1600" dirty="0">
              <a:solidFill>
                <a:schemeClr val="bg1"/>
              </a:solidFill>
            </a:endParaRPr>
          </a:p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-738482" y="6467329"/>
            <a:ext cx="4114800" cy="365125"/>
          </a:xfrm>
        </p:spPr>
        <p:txBody>
          <a:bodyPr/>
          <a:lstStyle/>
          <a:p>
            <a:r>
              <a:rPr lang="it-IT" dirty="0"/>
              <a:t>VAS Foundation        www.vas-int.net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E84D5AD-F1F5-EB2E-E837-E1E2B490975F}"/>
              </a:ext>
            </a:extLst>
          </p:cNvPr>
          <p:cNvSpPr txBox="1"/>
          <p:nvPr/>
        </p:nvSpPr>
        <p:spPr>
          <a:xfrm>
            <a:off x="9160905" y="5383723"/>
            <a:ext cx="31237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solidFill>
                  <a:srgbClr val="C00000"/>
                </a:solidFill>
              </a:rPr>
              <a:t>New EDITION IN 2025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b="1" dirty="0">
                <a:solidFill>
                  <a:srgbClr val="C00000"/>
                </a:solidFill>
              </a:rPr>
              <a:t>Springer Publisher</a:t>
            </a:r>
          </a:p>
        </p:txBody>
      </p:sp>
      <p:pic>
        <p:nvPicPr>
          <p:cNvPr id="17" name="Immagine 16" descr="Immagine che contiene testo, Carattere, schermata&#10;&#10;Descrizione generata automaticamente">
            <a:extLst>
              <a:ext uri="{FF2B5EF4-FFF2-40B4-BE49-F238E27FC236}">
                <a16:creationId xmlns:a16="http://schemas.microsoft.com/office/drawing/2014/main" id="{FE8F93D5-3690-EAC9-2A07-AA45A6CF50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534" y="1871309"/>
            <a:ext cx="3150573" cy="965307"/>
          </a:xfrm>
          <a:prstGeom prst="rect">
            <a:avLst/>
          </a:prstGeom>
        </p:spPr>
      </p:pic>
      <p:sp>
        <p:nvSpPr>
          <p:cNvPr id="19" name="Rettangolo 18">
            <a:extLst>
              <a:ext uri="{FF2B5EF4-FFF2-40B4-BE49-F238E27FC236}">
                <a16:creationId xmlns:a16="http://schemas.microsoft.com/office/drawing/2014/main" id="{B5F04C88-AC09-52F2-78A3-6B26C9222484}"/>
              </a:ext>
            </a:extLst>
          </p:cNvPr>
          <p:cNvSpPr/>
          <p:nvPr/>
        </p:nvSpPr>
        <p:spPr>
          <a:xfrm>
            <a:off x="6590716" y="1661284"/>
            <a:ext cx="2341741" cy="16257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21DD8582-5459-E9E4-1EB2-7E4B924B8B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3995" y="1926283"/>
            <a:ext cx="2369039" cy="774889"/>
          </a:xfrm>
          <a:prstGeom prst="rect">
            <a:avLst/>
          </a:prstGeom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D14424AD-8BF1-EFCD-D046-D87C5A2F108E}"/>
              </a:ext>
            </a:extLst>
          </p:cNvPr>
          <p:cNvSpPr txBox="1"/>
          <p:nvPr/>
        </p:nvSpPr>
        <p:spPr>
          <a:xfrm>
            <a:off x="6063186" y="2174481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BB9AE81C-1F44-0773-5F78-5B592C63C7B7}"/>
              </a:ext>
            </a:extLst>
          </p:cNvPr>
          <p:cNvSpPr/>
          <p:nvPr/>
        </p:nvSpPr>
        <p:spPr>
          <a:xfrm>
            <a:off x="133588" y="5475634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European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Vascular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Ultrasounds</a:t>
            </a:r>
            <a:r>
              <a:rPr lang="it-IT" dirty="0">
                <a:solidFill>
                  <a:schemeClr val="bg1"/>
                </a:solidFill>
              </a:rPr>
              <a:t>   Course</a:t>
            </a:r>
          </a:p>
        </p:txBody>
      </p:sp>
    </p:spTree>
    <p:extLst>
      <p:ext uri="{BB962C8B-B14F-4D97-AF65-F5344CB8AC3E}">
        <p14:creationId xmlns:p14="http://schemas.microsoft.com/office/powerpoint/2010/main" val="48362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644A7ED1-1D75-6C2C-781E-AB398D648CFB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rgbClr val="C00000"/>
                </a:solidFill>
              </a:rPr>
              <a:t> </a:t>
            </a:r>
            <a:r>
              <a:rPr lang="it-IT" sz="2800" b="1" dirty="0" err="1">
                <a:solidFill>
                  <a:srgbClr val="C00000"/>
                </a:solidFill>
              </a:rPr>
              <a:t>European</a:t>
            </a:r>
            <a:r>
              <a:rPr lang="it-IT" sz="2800" b="1" dirty="0">
                <a:solidFill>
                  <a:srgbClr val="C00000"/>
                </a:solidFill>
              </a:rPr>
              <a:t> Collaborative Independent </a:t>
            </a:r>
            <a:r>
              <a:rPr lang="it-IT" sz="2800" b="1" dirty="0" err="1">
                <a:solidFill>
                  <a:srgbClr val="C00000"/>
                </a:solidFill>
              </a:rPr>
              <a:t>Education</a:t>
            </a:r>
            <a:r>
              <a:rPr lang="it-IT" sz="2800" b="1" dirty="0">
                <a:solidFill>
                  <a:srgbClr val="C00000"/>
                </a:solidFill>
              </a:rPr>
              <a:t> and Training</a:t>
            </a:r>
            <a:br>
              <a:rPr lang="it-IT" sz="2800" b="1" dirty="0">
                <a:solidFill>
                  <a:srgbClr val="C00000"/>
                </a:solidFill>
              </a:rPr>
            </a:br>
            <a:r>
              <a:rPr lang="it-IT" sz="28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476ACA4-739C-9826-9E28-1C0D2B3F1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it-IT" sz="40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4000" dirty="0">
                <a:solidFill>
                  <a:srgbClr val="002060"/>
                </a:solidFill>
              </a:rPr>
              <a:t>VAS International Academy-</a:t>
            </a:r>
          </a:p>
          <a:p>
            <a:pPr lvl="1"/>
            <a:r>
              <a:rPr lang="it-IT" sz="3600" dirty="0">
                <a:solidFill>
                  <a:srgbClr val="002060"/>
                </a:solidFill>
              </a:rPr>
              <a:t>-</a:t>
            </a:r>
            <a:r>
              <a:rPr lang="it-IT" sz="3600" dirty="0" err="1">
                <a:solidFill>
                  <a:srgbClr val="002060"/>
                </a:solidFill>
              </a:rPr>
              <a:t>European</a:t>
            </a:r>
            <a:r>
              <a:rPr lang="it-IT" sz="3600" dirty="0">
                <a:solidFill>
                  <a:srgbClr val="002060"/>
                </a:solidFill>
              </a:rPr>
              <a:t> </a:t>
            </a:r>
            <a:r>
              <a:rPr lang="it-IT" sz="3600" dirty="0" err="1">
                <a:solidFill>
                  <a:srgbClr val="002060"/>
                </a:solidFill>
              </a:rPr>
              <a:t>Teaching</a:t>
            </a:r>
            <a:r>
              <a:rPr lang="it-IT" sz="3600" dirty="0">
                <a:solidFill>
                  <a:srgbClr val="002060"/>
                </a:solidFill>
              </a:rPr>
              <a:t> Panel</a:t>
            </a:r>
          </a:p>
          <a:p>
            <a:pPr lvl="1"/>
            <a:r>
              <a:rPr lang="it-IT" sz="3600" dirty="0">
                <a:solidFill>
                  <a:srgbClr val="002060"/>
                </a:solidFill>
              </a:rPr>
              <a:t>-</a:t>
            </a:r>
            <a:r>
              <a:rPr lang="it-IT" sz="3600" dirty="0" err="1">
                <a:solidFill>
                  <a:srgbClr val="002060"/>
                </a:solidFill>
              </a:rPr>
              <a:t>European</a:t>
            </a:r>
            <a:r>
              <a:rPr lang="it-IT" sz="3600" dirty="0">
                <a:solidFill>
                  <a:srgbClr val="002060"/>
                </a:solidFill>
              </a:rPr>
              <a:t> Referee Centres of </a:t>
            </a:r>
            <a:r>
              <a:rPr lang="it-IT" sz="3600" dirty="0" err="1">
                <a:solidFill>
                  <a:srgbClr val="002060"/>
                </a:solidFill>
              </a:rPr>
              <a:t>Excellence</a:t>
            </a:r>
            <a:endParaRPr lang="it-IT" sz="3600" dirty="0">
              <a:solidFill>
                <a:srgbClr val="002060"/>
              </a:solidFill>
            </a:endParaRPr>
          </a:p>
          <a:p>
            <a:pPr lvl="1"/>
            <a:endParaRPr lang="it-IT" sz="36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4000" dirty="0">
                <a:solidFill>
                  <a:srgbClr val="002060"/>
                </a:solidFill>
              </a:rPr>
              <a:t>VAS Campus </a:t>
            </a:r>
            <a:r>
              <a:rPr lang="it-IT" sz="4000" dirty="0" err="1">
                <a:solidFill>
                  <a:srgbClr val="002060"/>
                </a:solidFill>
              </a:rPr>
              <a:t>Accredited</a:t>
            </a:r>
            <a:r>
              <a:rPr lang="it-IT" sz="4000">
                <a:solidFill>
                  <a:srgbClr val="002060"/>
                </a:solidFill>
              </a:rPr>
              <a:t> Platform</a:t>
            </a:r>
            <a:endParaRPr lang="it-IT" sz="4000" dirty="0">
              <a:solidFill>
                <a:srgbClr val="002060"/>
              </a:solidFill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AC6020B-6EE5-D246-E98F-F4CA12A00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VAS Foundation        www.vas-int.net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3066FEA-85AF-0567-082C-F6578A0082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3" y="556895"/>
            <a:ext cx="906088" cy="43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455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8495" y="112462"/>
            <a:ext cx="10515600" cy="1325563"/>
          </a:xfrm>
          <a:ln w="38100"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sz="4000" b="1" dirty="0" err="1">
                <a:solidFill>
                  <a:srgbClr val="C00000"/>
                </a:solidFill>
              </a:rPr>
              <a:t>European</a:t>
            </a:r>
            <a:r>
              <a:rPr lang="it-IT" sz="4000" b="1" dirty="0">
                <a:solidFill>
                  <a:srgbClr val="C00000"/>
                </a:solidFill>
              </a:rPr>
              <a:t> </a:t>
            </a:r>
            <a:r>
              <a:rPr lang="it-IT" sz="4000" b="1" dirty="0" err="1">
                <a:solidFill>
                  <a:srgbClr val="C00000"/>
                </a:solidFill>
              </a:rPr>
              <a:t>Research</a:t>
            </a:r>
            <a:r>
              <a:rPr lang="it-IT" sz="4000" b="1" dirty="0">
                <a:solidFill>
                  <a:srgbClr val="C00000"/>
                </a:solidFill>
              </a:rPr>
              <a:t> and </a:t>
            </a:r>
            <a:r>
              <a:rPr lang="it-IT" sz="4000" b="1" dirty="0" err="1">
                <a:solidFill>
                  <a:srgbClr val="C00000"/>
                </a:solidFill>
              </a:rPr>
              <a:t>Awareness</a:t>
            </a:r>
            <a:r>
              <a:rPr lang="it-IT" sz="40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" name="Rettangolo 4"/>
          <p:cNvSpPr/>
          <p:nvPr/>
        </p:nvSpPr>
        <p:spPr>
          <a:xfrm>
            <a:off x="794084" y="1748588"/>
            <a:ext cx="2237874" cy="962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bg1"/>
                </a:solidFill>
              </a:rPr>
              <a:t>European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Research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Projects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228474" y="1748588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bg1"/>
                </a:solidFill>
              </a:rPr>
              <a:t>Published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Projects</a:t>
            </a:r>
            <a:r>
              <a:rPr lang="it-IT" dirty="0">
                <a:solidFill>
                  <a:schemeClr val="bg1"/>
                </a:solidFill>
              </a:rPr>
              <a:t> (CLIPS, </a:t>
            </a:r>
            <a:r>
              <a:rPr lang="it-IT" dirty="0" err="1">
                <a:solidFill>
                  <a:schemeClr val="bg1"/>
                </a:solidFill>
              </a:rPr>
              <a:t>Thrombin</a:t>
            </a:r>
            <a:r>
              <a:rPr lang="it-IT" dirty="0">
                <a:solidFill>
                  <a:schemeClr val="bg1"/>
                </a:solidFill>
              </a:rPr>
              <a:t> generation ..)</a:t>
            </a:r>
          </a:p>
        </p:txBody>
      </p:sp>
      <p:sp>
        <p:nvSpPr>
          <p:cNvPr id="7" name="Rettangolo 6"/>
          <p:cNvSpPr/>
          <p:nvPr/>
        </p:nvSpPr>
        <p:spPr>
          <a:xfrm>
            <a:off x="5662864" y="1748588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err="1">
                <a:solidFill>
                  <a:schemeClr val="bg1"/>
                </a:solidFill>
              </a:rPr>
              <a:t>Ongoing</a:t>
            </a:r>
            <a:r>
              <a:rPr lang="it-IT" dirty="0">
                <a:solidFill>
                  <a:schemeClr val="bg1"/>
                </a:solidFill>
              </a:rPr>
              <a:t> (PAD-H, collaborative </a:t>
            </a:r>
            <a:r>
              <a:rPr lang="it-IT" dirty="0" err="1">
                <a:solidFill>
                  <a:schemeClr val="bg1"/>
                </a:solidFill>
              </a:rPr>
              <a:t>projects</a:t>
            </a:r>
            <a:r>
              <a:rPr lang="it-IT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8" name="Rettangolo 7"/>
          <p:cNvSpPr/>
          <p:nvPr/>
        </p:nvSpPr>
        <p:spPr>
          <a:xfrm>
            <a:off x="794084" y="5454815"/>
            <a:ext cx="2237874" cy="962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bg1"/>
                </a:solidFill>
              </a:rPr>
              <a:t>Awareness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8253664" y="1748588"/>
            <a:ext cx="2237874" cy="962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bg1"/>
                </a:solidFill>
              </a:rPr>
              <a:t>VAS International Networks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685547" y="5454815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bg1"/>
                </a:solidFill>
              </a:rPr>
              <a:t>VAS–</a:t>
            </a:r>
            <a:r>
              <a:rPr lang="it-IT" dirty="0" err="1">
                <a:solidFill>
                  <a:schemeClr val="bg1"/>
                </a:solidFill>
              </a:rPr>
              <a:t>Vascular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Patients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European</a:t>
            </a:r>
            <a:r>
              <a:rPr lang="it-IT" dirty="0">
                <a:solidFill>
                  <a:schemeClr val="bg1"/>
                </a:solidFill>
              </a:rPr>
              <a:t> Network</a:t>
            </a: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715" y="2788793"/>
            <a:ext cx="3076075" cy="4069207"/>
          </a:xfrm>
          <a:prstGeom prst="rect">
            <a:avLst/>
          </a:prstGeom>
          <a:ln w="28575">
            <a:solidFill>
              <a:srgbClr val="002060"/>
            </a:solidFill>
          </a:ln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53" y="435338"/>
            <a:ext cx="1042236" cy="505639"/>
          </a:xfrm>
          <a:prstGeom prst="rect">
            <a:avLst/>
          </a:prstGeom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8574505" y="6362780"/>
            <a:ext cx="4114800" cy="365125"/>
          </a:xfrm>
        </p:spPr>
        <p:txBody>
          <a:bodyPr/>
          <a:lstStyle/>
          <a:p>
            <a:r>
              <a:rPr lang="it-IT" dirty="0"/>
              <a:t>VAS Foundation        www.vas-int.net</a:t>
            </a:r>
          </a:p>
        </p:txBody>
      </p:sp>
    </p:spTree>
    <p:extLst>
      <p:ext uri="{BB962C8B-B14F-4D97-AF65-F5344CB8AC3E}">
        <p14:creationId xmlns:p14="http://schemas.microsoft.com/office/powerpoint/2010/main" val="6216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20316" y="228145"/>
            <a:ext cx="11802979" cy="1325563"/>
          </a:xfrm>
          <a:ln w="381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C00000"/>
                </a:solidFill>
              </a:rPr>
              <a:t>       </a:t>
            </a:r>
            <a:br>
              <a:rPr lang="it-IT" sz="3200" b="1" dirty="0">
                <a:solidFill>
                  <a:srgbClr val="C00000"/>
                </a:solidFill>
              </a:rPr>
            </a:br>
            <a:r>
              <a:rPr lang="it-IT" sz="3200" b="1" dirty="0" err="1">
                <a:solidFill>
                  <a:srgbClr val="C00000"/>
                </a:solidFill>
              </a:rPr>
              <a:t>European</a:t>
            </a:r>
            <a:r>
              <a:rPr lang="it-IT" sz="3200" b="1" dirty="0">
                <a:solidFill>
                  <a:srgbClr val="C00000"/>
                </a:solidFill>
              </a:rPr>
              <a:t> </a:t>
            </a:r>
            <a:r>
              <a:rPr lang="it-IT" sz="3200" b="1" dirty="0" err="1">
                <a:solidFill>
                  <a:srgbClr val="C00000"/>
                </a:solidFill>
              </a:rPr>
              <a:t>Accreditation</a:t>
            </a:r>
            <a:r>
              <a:rPr lang="it-IT" sz="3200" b="1" dirty="0">
                <a:solidFill>
                  <a:srgbClr val="C00000"/>
                </a:solidFill>
              </a:rPr>
              <a:t> of </a:t>
            </a:r>
            <a:r>
              <a:rPr lang="it-IT" sz="3200" b="1" dirty="0" err="1">
                <a:solidFill>
                  <a:srgbClr val="C00000"/>
                </a:solidFill>
              </a:rPr>
              <a:t>Angiology</a:t>
            </a:r>
            <a:r>
              <a:rPr lang="it-IT" sz="3200" b="1" dirty="0">
                <a:solidFill>
                  <a:srgbClr val="C00000"/>
                </a:solidFill>
              </a:rPr>
              <a:t>/</a:t>
            </a:r>
            <a:r>
              <a:rPr lang="it-IT" sz="3200" b="1" dirty="0" err="1">
                <a:solidFill>
                  <a:srgbClr val="C00000"/>
                </a:solidFill>
              </a:rPr>
              <a:t>Vascular</a:t>
            </a:r>
            <a:r>
              <a:rPr lang="it-IT" sz="3200" b="1" dirty="0">
                <a:solidFill>
                  <a:srgbClr val="C00000"/>
                </a:solidFill>
              </a:rPr>
              <a:t> Medicine </a:t>
            </a:r>
          </a:p>
        </p:txBody>
      </p:sp>
      <p:sp>
        <p:nvSpPr>
          <p:cNvPr id="8" name="Rettangolo 7"/>
          <p:cNvSpPr/>
          <p:nvPr/>
        </p:nvSpPr>
        <p:spPr>
          <a:xfrm>
            <a:off x="701841" y="1913983"/>
            <a:ext cx="2237874" cy="141260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 </a:t>
            </a:r>
          </a:p>
          <a:p>
            <a:pPr algn="ctr"/>
            <a:r>
              <a:rPr lang="it-IT" dirty="0"/>
              <a:t>UEMS </a:t>
            </a:r>
            <a:r>
              <a:rPr lang="it-IT" dirty="0" err="1"/>
              <a:t>Division</a:t>
            </a:r>
            <a:r>
              <a:rPr lang="it-IT" dirty="0"/>
              <a:t> of </a:t>
            </a:r>
            <a:r>
              <a:rPr lang="it-IT" dirty="0" err="1"/>
              <a:t>Angiology</a:t>
            </a:r>
            <a:r>
              <a:rPr lang="it-IT" dirty="0"/>
              <a:t>/</a:t>
            </a:r>
            <a:r>
              <a:rPr lang="it-IT" dirty="0" err="1"/>
              <a:t>Vascular</a:t>
            </a:r>
            <a:r>
              <a:rPr lang="it-IT" dirty="0"/>
              <a:t> Medicine</a:t>
            </a:r>
          </a:p>
        </p:txBody>
      </p:sp>
      <p:sp>
        <p:nvSpPr>
          <p:cNvPr id="9" name="Rettangolo 8"/>
          <p:cNvSpPr/>
          <p:nvPr/>
        </p:nvSpPr>
        <p:spPr>
          <a:xfrm>
            <a:off x="3479127" y="5674155"/>
            <a:ext cx="2734378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CESMA-UEMS </a:t>
            </a:r>
            <a:r>
              <a:rPr lang="it-IT" dirty="0" err="1"/>
              <a:t>Exam</a:t>
            </a:r>
            <a:r>
              <a:rPr lang="it-IT" dirty="0"/>
              <a:t> for the UEMS </a:t>
            </a:r>
            <a:r>
              <a:rPr lang="it-IT" dirty="0" err="1"/>
              <a:t>European</a:t>
            </a:r>
            <a:r>
              <a:rPr lang="it-IT" dirty="0"/>
              <a:t> Diploma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435411" y="1991532"/>
            <a:ext cx="2257927" cy="113147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UEMS ETR </a:t>
            </a:r>
            <a:r>
              <a:rPr lang="it-IT" dirty="0" err="1"/>
              <a:t>Document</a:t>
            </a:r>
            <a:r>
              <a:rPr lang="it-IT" dirty="0"/>
              <a:t> for </a:t>
            </a:r>
            <a:r>
              <a:rPr lang="it-IT" dirty="0" err="1"/>
              <a:t>Angiology</a:t>
            </a:r>
            <a:r>
              <a:rPr lang="it-IT" dirty="0"/>
              <a:t>/</a:t>
            </a:r>
            <a:r>
              <a:rPr lang="it-IT" dirty="0" err="1"/>
              <a:t>Vascular</a:t>
            </a:r>
            <a:r>
              <a:rPr lang="it-IT" dirty="0"/>
              <a:t> Medicine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454264" y="3890268"/>
            <a:ext cx="2759241" cy="79001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VAS </a:t>
            </a:r>
            <a:r>
              <a:rPr lang="it-IT" dirty="0" err="1"/>
              <a:t>European</a:t>
            </a:r>
            <a:r>
              <a:rPr lang="it-IT" dirty="0"/>
              <a:t> Training Centres </a:t>
            </a:r>
            <a:r>
              <a:rPr lang="it-IT" dirty="0" err="1"/>
              <a:t>Validation</a:t>
            </a:r>
            <a:r>
              <a:rPr lang="it-IT" dirty="0"/>
              <a:t> </a:t>
            </a:r>
            <a:r>
              <a:rPr lang="it-IT" dirty="0" err="1"/>
              <a:t>Committee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6765755" y="5674154"/>
            <a:ext cx="4684311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err="1">
                <a:solidFill>
                  <a:schemeClr val="bg1"/>
                </a:solidFill>
              </a:rPr>
              <a:t>European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Fellowship</a:t>
            </a:r>
            <a:r>
              <a:rPr lang="it-IT" dirty="0">
                <a:solidFill>
                  <a:schemeClr val="bg1"/>
                </a:solidFill>
              </a:rPr>
              <a:t> of </a:t>
            </a:r>
            <a:r>
              <a:rPr lang="it-IT" dirty="0" err="1">
                <a:solidFill>
                  <a:schemeClr val="bg1"/>
                </a:solidFill>
              </a:rPr>
              <a:t>Excellence</a:t>
            </a:r>
            <a:r>
              <a:rPr lang="it-IT" dirty="0">
                <a:solidFill>
                  <a:schemeClr val="bg1"/>
                </a:solidFill>
              </a:rPr>
              <a:t> (EFE-VAS)</a:t>
            </a:r>
          </a:p>
          <a:p>
            <a:r>
              <a:rPr lang="it-IT" sz="1100" i="1" dirty="0">
                <a:solidFill>
                  <a:schemeClr val="bg1"/>
                </a:solidFill>
              </a:rPr>
              <a:t>And</a:t>
            </a:r>
          </a:p>
          <a:p>
            <a:r>
              <a:rPr lang="it-IT" dirty="0" err="1">
                <a:solidFill>
                  <a:schemeClr val="bg1"/>
                </a:solidFill>
              </a:rPr>
              <a:t>European</a:t>
            </a:r>
            <a:r>
              <a:rPr lang="it-IT" dirty="0">
                <a:solidFill>
                  <a:schemeClr val="bg1"/>
                </a:solidFill>
              </a:rPr>
              <a:t> Training </a:t>
            </a:r>
            <a:r>
              <a:rPr lang="it-IT" dirty="0" err="1">
                <a:solidFill>
                  <a:schemeClr val="bg1"/>
                </a:solidFill>
              </a:rPr>
              <a:t>Fellowship</a:t>
            </a:r>
            <a:r>
              <a:rPr lang="it-IT" dirty="0">
                <a:solidFill>
                  <a:schemeClr val="bg1"/>
                </a:solidFill>
              </a:rPr>
              <a:t> (ETF-VAS)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701841" y="5674156"/>
            <a:ext cx="2237874" cy="96252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Certification</a:t>
            </a:r>
            <a:r>
              <a:rPr lang="it-IT" dirty="0"/>
              <a:t> for MD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701841" y="3985692"/>
            <a:ext cx="2237874" cy="96252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Accreditation</a:t>
            </a:r>
            <a:r>
              <a:rPr lang="it-IT" dirty="0"/>
              <a:t> for Centres: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6765755" y="3890268"/>
            <a:ext cx="2759241" cy="113180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VAS Referee Centres of </a:t>
            </a:r>
            <a:r>
              <a:rPr lang="it-IT" dirty="0" err="1"/>
              <a:t>Excellence</a:t>
            </a:r>
            <a:endParaRPr lang="it-IT" dirty="0"/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97" y="304331"/>
            <a:ext cx="906088" cy="439587"/>
          </a:xfrm>
          <a:prstGeom prst="rect">
            <a:avLst/>
          </a:prstGeom>
        </p:spPr>
      </p:pic>
      <p:pic>
        <p:nvPicPr>
          <p:cNvPr id="17" name="Immagine 16" descr="https://www.uems.eu/__data/assets/image/0009/2160/uems_logo.png">
            <a:hlinkClick r:id="rId3" tooltip="&quot;logos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0003" y="304331"/>
            <a:ext cx="847800" cy="79675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tangolo 2"/>
          <p:cNvSpPr/>
          <p:nvPr/>
        </p:nvSpPr>
        <p:spPr>
          <a:xfrm>
            <a:off x="3454264" y="4692316"/>
            <a:ext cx="2759241" cy="49329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for UEMS </a:t>
            </a:r>
            <a:r>
              <a:rPr lang="it-IT" dirty="0" err="1"/>
              <a:t>Accreditation</a:t>
            </a:r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5835314" y="4584032"/>
            <a:ext cx="28876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6279307" y="4143789"/>
            <a:ext cx="51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C00000"/>
                </a:solidFill>
              </a:rPr>
              <a:t>&amp;</a:t>
            </a:r>
          </a:p>
        </p:txBody>
      </p:sp>
      <p:sp>
        <p:nvSpPr>
          <p:cNvPr id="7" name="Rettangolo 6"/>
          <p:cNvSpPr/>
          <p:nvPr/>
        </p:nvSpPr>
        <p:spPr>
          <a:xfrm>
            <a:off x="6279307" y="5919537"/>
            <a:ext cx="4283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b="1" dirty="0">
                <a:solidFill>
                  <a:srgbClr val="C00000"/>
                </a:solidFill>
              </a:rPr>
              <a:t>&amp;</a:t>
            </a:r>
          </a:p>
        </p:txBody>
      </p:sp>
      <p:sp>
        <p:nvSpPr>
          <p:cNvPr id="21" name="Freccia a destra 20"/>
          <p:cNvSpPr/>
          <p:nvPr/>
        </p:nvSpPr>
        <p:spPr>
          <a:xfrm>
            <a:off x="3116179" y="4456171"/>
            <a:ext cx="228600" cy="333949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a destra 21"/>
          <p:cNvSpPr/>
          <p:nvPr/>
        </p:nvSpPr>
        <p:spPr>
          <a:xfrm>
            <a:off x="3100489" y="6106505"/>
            <a:ext cx="228600" cy="333949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964405" y="6568624"/>
            <a:ext cx="4114800" cy="365125"/>
          </a:xfrm>
        </p:spPr>
        <p:txBody>
          <a:bodyPr/>
          <a:lstStyle/>
          <a:p>
            <a:r>
              <a:rPr lang="it-IT" dirty="0"/>
              <a:t>VAS Foundation        www.vas-int.net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BEEB68B6-A493-377A-ED91-3FDA0EEEE067}"/>
              </a:ext>
            </a:extLst>
          </p:cNvPr>
          <p:cNvSpPr/>
          <p:nvPr/>
        </p:nvSpPr>
        <p:spPr>
          <a:xfrm>
            <a:off x="7026438" y="1942255"/>
            <a:ext cx="2237874" cy="141260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 </a:t>
            </a:r>
          </a:p>
          <a:p>
            <a:pPr algn="ctr"/>
            <a:r>
              <a:rPr lang="it-IT" dirty="0"/>
              <a:t>VAS International Academy </a:t>
            </a:r>
          </a:p>
          <a:p>
            <a:pPr algn="ctr"/>
            <a:r>
              <a:rPr lang="it-IT" dirty="0" err="1"/>
              <a:t>Vascular</a:t>
            </a:r>
            <a:r>
              <a:rPr lang="it-IT" dirty="0"/>
              <a:t> Medicine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9EC7CDAC-70EA-1AE8-3B21-18134D71E291}"/>
              </a:ext>
            </a:extLst>
          </p:cNvPr>
          <p:cNvCxnSpPr/>
          <p:nvPr/>
        </p:nvCxnSpPr>
        <p:spPr>
          <a:xfrm>
            <a:off x="7949682" y="3354862"/>
            <a:ext cx="0" cy="5181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22">
            <a:extLst>
              <a:ext uri="{FF2B5EF4-FFF2-40B4-BE49-F238E27FC236}">
                <a16:creationId xmlns:a16="http://schemas.microsoft.com/office/drawing/2014/main" id="{919AE3FF-65FA-643E-FE05-DE57D58B9709}"/>
              </a:ext>
            </a:extLst>
          </p:cNvPr>
          <p:cNvSpPr/>
          <p:nvPr/>
        </p:nvSpPr>
        <p:spPr>
          <a:xfrm>
            <a:off x="9432759" y="3008121"/>
            <a:ext cx="2759241" cy="113180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VAS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Teaching</a:t>
            </a:r>
            <a:r>
              <a:rPr lang="it-IT" dirty="0"/>
              <a:t> </a:t>
            </a:r>
            <a:r>
              <a:rPr lang="it-IT" dirty="0" err="1"/>
              <a:t>Pannel</a:t>
            </a:r>
            <a:endParaRPr lang="it-IT" dirty="0"/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BB1FCEC-5391-AC15-6388-228A1D319454}"/>
              </a:ext>
            </a:extLst>
          </p:cNvPr>
          <p:cNvCxnSpPr>
            <a:cxnSpLocks/>
          </p:cNvCxnSpPr>
          <p:nvPr/>
        </p:nvCxnSpPr>
        <p:spPr>
          <a:xfrm>
            <a:off x="9264312" y="2360645"/>
            <a:ext cx="1195304" cy="6474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840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874294" y="418000"/>
            <a:ext cx="10278980" cy="1085948"/>
          </a:xfrm>
          <a:ln w="38100"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    </a:t>
            </a:r>
            <a:r>
              <a:rPr lang="it-IT" sz="2800" b="1" dirty="0">
                <a:solidFill>
                  <a:srgbClr val="C00000"/>
                </a:solidFill>
              </a:rPr>
              <a:t>Open Collaborative </a:t>
            </a:r>
            <a:r>
              <a:rPr lang="it-IT" sz="2800" b="1" dirty="0" err="1">
                <a:solidFill>
                  <a:srgbClr val="C00000"/>
                </a:solidFill>
              </a:rPr>
              <a:t>Independent</a:t>
            </a:r>
            <a:r>
              <a:rPr lang="it-IT" sz="2800" b="1" dirty="0">
                <a:solidFill>
                  <a:srgbClr val="C00000"/>
                </a:solidFill>
              </a:rPr>
              <a:t> Organization</a:t>
            </a:r>
          </a:p>
        </p:txBody>
      </p:sp>
      <p:sp>
        <p:nvSpPr>
          <p:cNvPr id="4" name="Rettangolo 3"/>
          <p:cNvSpPr/>
          <p:nvPr/>
        </p:nvSpPr>
        <p:spPr>
          <a:xfrm>
            <a:off x="3239663" y="1851377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bg1"/>
                </a:solidFill>
              </a:rPr>
              <a:t>University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Formal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Agreements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13610" y="1836848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VAS International </a:t>
            </a:r>
            <a:r>
              <a:rPr lang="it-IT" dirty="0" err="1"/>
              <a:t>Consortium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529534" y="3305505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UEMS </a:t>
            </a:r>
            <a:r>
              <a:rPr lang="it-IT" dirty="0" err="1"/>
              <a:t>Division</a:t>
            </a:r>
            <a:r>
              <a:rPr lang="it-IT" dirty="0"/>
              <a:t> 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29534" y="5726170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VAS-SVM </a:t>
            </a:r>
          </a:p>
          <a:p>
            <a:pPr algn="ctr"/>
            <a:r>
              <a:rPr lang="it-IT" dirty="0" err="1"/>
              <a:t>Privileged</a:t>
            </a:r>
            <a:r>
              <a:rPr lang="it-IT" dirty="0"/>
              <a:t> Partnership</a:t>
            </a:r>
          </a:p>
          <a:p>
            <a:pPr algn="ctr"/>
            <a:r>
              <a:rPr lang="it-IT" dirty="0"/>
              <a:t>EU-USA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5865716" y="1851376"/>
            <a:ext cx="2759241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err="1"/>
              <a:t>European</a:t>
            </a:r>
            <a:r>
              <a:rPr lang="it-IT" dirty="0"/>
              <a:t>,  International , National </a:t>
            </a:r>
            <a:r>
              <a:rPr lang="it-IT" dirty="0" err="1"/>
              <a:t>Societes</a:t>
            </a:r>
            <a:r>
              <a:rPr lang="it-IT" dirty="0"/>
              <a:t> and </a:t>
            </a:r>
            <a:r>
              <a:rPr lang="it-IT" dirty="0" err="1"/>
              <a:t>Organizations</a:t>
            </a:r>
            <a:r>
              <a:rPr lang="it-IT" dirty="0"/>
              <a:t>- </a:t>
            </a:r>
            <a:r>
              <a:rPr lang="it-IT" dirty="0" err="1"/>
              <a:t>Agreements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529534" y="4629537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bg1"/>
                </a:solidFill>
              </a:rPr>
              <a:t>Stable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collaboration</a:t>
            </a:r>
            <a:r>
              <a:rPr lang="it-IT" dirty="0">
                <a:solidFill>
                  <a:schemeClr val="bg1"/>
                </a:solidFill>
              </a:rPr>
              <a:t> with </a:t>
            </a:r>
            <a:r>
              <a:rPr lang="it-IT" dirty="0" err="1">
                <a:solidFill>
                  <a:schemeClr val="bg1"/>
                </a:solidFill>
              </a:rPr>
              <a:t>Institutions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427" y="762900"/>
            <a:ext cx="906088" cy="439587"/>
          </a:xfrm>
          <a:prstGeom prst="rect">
            <a:avLst/>
          </a:prstGeom>
        </p:spPr>
      </p:pic>
      <p:sp>
        <p:nvSpPr>
          <p:cNvPr id="15" name="Rettangolo 14"/>
          <p:cNvSpPr/>
          <p:nvPr/>
        </p:nvSpPr>
        <p:spPr>
          <a:xfrm>
            <a:off x="5865716" y="3319580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UEMS </a:t>
            </a:r>
          </a:p>
          <a:p>
            <a:pPr algn="ctr"/>
            <a:r>
              <a:rPr lang="it-IT" dirty="0"/>
              <a:t>CESMA  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3239663" y="3305504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UEMS-VAS </a:t>
            </a:r>
            <a:r>
              <a:rPr lang="it-IT" dirty="0" err="1"/>
              <a:t>MoU</a:t>
            </a: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6685384" y="5726169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VAS-ESM</a:t>
            </a:r>
          </a:p>
          <a:p>
            <a:pPr algn="ctr"/>
            <a:r>
              <a:rPr lang="it-IT" dirty="0" err="1"/>
              <a:t>Privileged</a:t>
            </a:r>
            <a:r>
              <a:rPr lang="it-IT" dirty="0"/>
              <a:t> Partnership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3775910" y="5736686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VAS-ESL</a:t>
            </a:r>
          </a:p>
          <a:p>
            <a:pPr algn="ctr"/>
            <a:r>
              <a:rPr lang="it-IT" dirty="0" err="1"/>
              <a:t>Privileged</a:t>
            </a:r>
            <a:r>
              <a:rPr lang="it-IT" dirty="0"/>
              <a:t> Partnership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3775910" y="4629536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VAS Partner of EPHA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9292680" y="1851376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International Networks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7976937" y="-16557"/>
            <a:ext cx="4114800" cy="365125"/>
          </a:xfrm>
        </p:spPr>
        <p:txBody>
          <a:bodyPr/>
          <a:lstStyle/>
          <a:p>
            <a:r>
              <a:rPr lang="it-IT" dirty="0"/>
              <a:t>VAS Foundation        www.vas-int.net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933F6BC3-8B31-2148-6782-D8C48CEF33EF}"/>
              </a:ext>
            </a:extLst>
          </p:cNvPr>
          <p:cNvSpPr/>
          <p:nvPr/>
        </p:nvSpPr>
        <p:spPr>
          <a:xfrm>
            <a:off x="9424592" y="4629536"/>
            <a:ext cx="2237874" cy="96252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VAS </a:t>
            </a:r>
            <a:r>
              <a:rPr lang="it-IT" dirty="0" err="1">
                <a:solidFill>
                  <a:schemeClr val="bg1"/>
                </a:solidFill>
              </a:rPr>
              <a:t>Accredited</a:t>
            </a:r>
            <a:r>
              <a:rPr lang="it-IT" dirty="0">
                <a:solidFill>
                  <a:schemeClr val="bg1"/>
                </a:solidFill>
              </a:rPr>
              <a:t> NSA Partner by WHO</a:t>
            </a:r>
          </a:p>
        </p:txBody>
      </p:sp>
    </p:spTree>
    <p:extLst>
      <p:ext uri="{BB962C8B-B14F-4D97-AF65-F5344CB8AC3E}">
        <p14:creationId xmlns:p14="http://schemas.microsoft.com/office/powerpoint/2010/main" val="1761079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874294" y="418000"/>
            <a:ext cx="10278980" cy="1085948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solidFill>
                  <a:srgbClr val="C00000"/>
                </a:solidFill>
              </a:rPr>
              <a:t>    </a:t>
            </a:r>
            <a:r>
              <a:rPr lang="it-IT" sz="2800" b="1" dirty="0">
                <a:solidFill>
                  <a:srgbClr val="C00000"/>
                </a:solidFill>
              </a:rPr>
              <a:t>A </a:t>
            </a:r>
            <a:r>
              <a:rPr lang="it-IT" sz="2800" b="1" dirty="0" err="1">
                <a:solidFill>
                  <a:srgbClr val="C00000"/>
                </a:solidFill>
              </a:rPr>
              <a:t>Robust</a:t>
            </a:r>
            <a:r>
              <a:rPr lang="it-IT" sz="2800" b="1" dirty="0">
                <a:solidFill>
                  <a:srgbClr val="C00000"/>
                </a:solidFill>
              </a:rPr>
              <a:t>  </a:t>
            </a:r>
            <a:r>
              <a:rPr lang="it-IT" sz="2800" b="1" dirty="0" err="1">
                <a:solidFill>
                  <a:srgbClr val="C00000"/>
                </a:solidFill>
              </a:rPr>
              <a:t>European</a:t>
            </a:r>
            <a:r>
              <a:rPr lang="it-IT" sz="2800" b="1" dirty="0">
                <a:solidFill>
                  <a:srgbClr val="C00000"/>
                </a:solidFill>
              </a:rPr>
              <a:t> Foundation </a:t>
            </a:r>
            <a:r>
              <a:rPr lang="it-IT" sz="2800" b="1" dirty="0" err="1">
                <a:solidFill>
                  <a:srgbClr val="C00000"/>
                </a:solidFill>
              </a:rPr>
              <a:t>based</a:t>
            </a:r>
            <a:r>
              <a:rPr lang="it-IT" sz="2800" b="1" dirty="0">
                <a:solidFill>
                  <a:srgbClr val="C00000"/>
                </a:solidFill>
              </a:rPr>
              <a:t> on </a:t>
            </a:r>
          </a:p>
          <a:p>
            <a:pPr algn="ctr"/>
            <a:r>
              <a:rPr lang="it-IT" sz="2800" b="1" dirty="0" err="1">
                <a:solidFill>
                  <a:srgbClr val="C00000"/>
                </a:solidFill>
              </a:rPr>
              <a:t>Quality</a:t>
            </a:r>
            <a:r>
              <a:rPr lang="it-IT" sz="2800" b="1" dirty="0">
                <a:solidFill>
                  <a:srgbClr val="C00000"/>
                </a:solidFill>
              </a:rPr>
              <a:t>/Independence /Collaboration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427" y="762900"/>
            <a:ext cx="906088" cy="439587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465847" y="1845025"/>
            <a:ext cx="2237874" cy="96252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VAS Foundation </a:t>
            </a:r>
            <a:r>
              <a:rPr lang="it-IT" dirty="0" err="1"/>
              <a:t>Statute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984747" y="1881486"/>
            <a:ext cx="2237874" cy="96252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VAS </a:t>
            </a:r>
            <a:r>
              <a:rPr lang="it-IT" dirty="0" err="1"/>
              <a:t>Ethical</a:t>
            </a:r>
            <a:r>
              <a:rPr lang="it-IT" dirty="0"/>
              <a:t> </a:t>
            </a:r>
            <a:r>
              <a:rPr lang="it-IT" dirty="0" err="1"/>
              <a:t>Commitments</a:t>
            </a:r>
            <a:r>
              <a:rPr lang="it-IT" dirty="0"/>
              <a:t> </a:t>
            </a:r>
            <a:r>
              <a:rPr lang="it-IT" dirty="0" err="1"/>
              <a:t>Publication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3112168" y="3892952"/>
            <a:ext cx="1291390" cy="56073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VAS Board</a:t>
            </a:r>
          </a:p>
        </p:txBody>
      </p:sp>
      <p:sp>
        <p:nvSpPr>
          <p:cNvPr id="9" name="Rettangolo 8"/>
          <p:cNvSpPr/>
          <p:nvPr/>
        </p:nvSpPr>
        <p:spPr>
          <a:xfrm>
            <a:off x="4872788" y="3892952"/>
            <a:ext cx="1925053" cy="52245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Ethic&amp;Guarantors</a:t>
            </a:r>
            <a:r>
              <a:rPr lang="it-IT" dirty="0"/>
              <a:t> </a:t>
            </a:r>
            <a:r>
              <a:rPr lang="it-IT" dirty="0" err="1"/>
              <a:t>Comm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1115217" y="4764871"/>
            <a:ext cx="6352673" cy="5173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VAS </a:t>
            </a:r>
            <a:r>
              <a:rPr lang="it-IT" dirty="0" err="1"/>
              <a:t>Advisory</a:t>
            </a:r>
            <a:r>
              <a:rPr lang="it-IT" dirty="0"/>
              <a:t> Board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82741" y="6216318"/>
            <a:ext cx="1183106" cy="256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9395784" y="5587578"/>
            <a:ext cx="1478896" cy="525378"/>
          </a:xfrm>
          <a:prstGeom prst="rect">
            <a:avLst/>
          </a:prstGeom>
          <a:solidFill>
            <a:srgbClr val="ED7F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Partnerships</a:t>
            </a:r>
            <a:endParaRPr lang="it-IT" b="1" dirty="0"/>
          </a:p>
        </p:txBody>
      </p:sp>
      <p:sp>
        <p:nvSpPr>
          <p:cNvPr id="13" name="Rettangolo 12"/>
          <p:cNvSpPr/>
          <p:nvPr/>
        </p:nvSpPr>
        <p:spPr>
          <a:xfrm>
            <a:off x="7939512" y="5587578"/>
            <a:ext cx="1400528" cy="584625"/>
          </a:xfrm>
          <a:prstGeom prst="rect">
            <a:avLst/>
          </a:prstGeom>
          <a:solidFill>
            <a:srgbClr val="ED7F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/>
              <a:t>VAS-IC &amp;</a:t>
            </a:r>
          </a:p>
          <a:p>
            <a:r>
              <a:rPr lang="it-IT" sz="1600" b="1" dirty="0" err="1"/>
              <a:t>Int.Networks</a:t>
            </a:r>
            <a:endParaRPr lang="it-IT" sz="1600" b="1" dirty="0"/>
          </a:p>
        </p:txBody>
      </p:sp>
      <p:sp>
        <p:nvSpPr>
          <p:cNvPr id="14" name="Rettangolo 13"/>
          <p:cNvSpPr/>
          <p:nvPr/>
        </p:nvSpPr>
        <p:spPr>
          <a:xfrm>
            <a:off x="5462162" y="5595598"/>
            <a:ext cx="1183106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ETC </a:t>
            </a:r>
            <a:r>
              <a:rPr lang="it-IT" b="1" dirty="0" err="1"/>
              <a:t>Validation</a:t>
            </a:r>
            <a:endParaRPr lang="it-IT" b="1" dirty="0"/>
          </a:p>
        </p:txBody>
      </p:sp>
      <p:sp>
        <p:nvSpPr>
          <p:cNvPr id="15" name="Rettangolo 14"/>
          <p:cNvSpPr/>
          <p:nvPr/>
        </p:nvSpPr>
        <p:spPr>
          <a:xfrm>
            <a:off x="4193328" y="5587578"/>
            <a:ext cx="1183106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Writing</a:t>
            </a:r>
            <a:endParaRPr lang="it-IT" b="1" dirty="0"/>
          </a:p>
        </p:txBody>
      </p:sp>
      <p:sp>
        <p:nvSpPr>
          <p:cNvPr id="16" name="Rettangolo 15"/>
          <p:cNvSpPr/>
          <p:nvPr/>
        </p:nvSpPr>
        <p:spPr>
          <a:xfrm>
            <a:off x="2899084" y="5587578"/>
            <a:ext cx="1183106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 err="1"/>
              <a:t>Awareness</a:t>
            </a:r>
            <a:endParaRPr lang="it-IT" sz="1600" b="1" dirty="0"/>
          </a:p>
        </p:txBody>
      </p:sp>
      <p:sp>
        <p:nvSpPr>
          <p:cNvPr id="17" name="Rettangolo 16"/>
          <p:cNvSpPr/>
          <p:nvPr/>
        </p:nvSpPr>
        <p:spPr>
          <a:xfrm>
            <a:off x="1604840" y="5587578"/>
            <a:ext cx="1183106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Research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282741" y="5593410"/>
            <a:ext cx="1183106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19" name="Rettangolo 18"/>
          <p:cNvSpPr/>
          <p:nvPr/>
        </p:nvSpPr>
        <p:spPr>
          <a:xfrm>
            <a:off x="270707" y="6578541"/>
            <a:ext cx="1183106" cy="256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1611850" y="6216317"/>
            <a:ext cx="1183106" cy="25667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2" name="Rettangolo 21"/>
          <p:cNvSpPr/>
          <p:nvPr/>
        </p:nvSpPr>
        <p:spPr>
          <a:xfrm>
            <a:off x="5480562" y="6216315"/>
            <a:ext cx="1183106" cy="256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4193328" y="6228990"/>
            <a:ext cx="1183106" cy="256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23"/>
          <p:cNvSpPr/>
          <p:nvPr/>
        </p:nvSpPr>
        <p:spPr>
          <a:xfrm>
            <a:off x="2899084" y="6216316"/>
            <a:ext cx="1183106" cy="256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4206367" y="6542447"/>
            <a:ext cx="1183106" cy="256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6774806" y="6216315"/>
            <a:ext cx="1183106" cy="256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ttangolo 29"/>
          <p:cNvSpPr/>
          <p:nvPr/>
        </p:nvSpPr>
        <p:spPr>
          <a:xfrm>
            <a:off x="1611850" y="6542447"/>
            <a:ext cx="1183106" cy="256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30"/>
          <p:cNvSpPr/>
          <p:nvPr/>
        </p:nvSpPr>
        <p:spPr>
          <a:xfrm>
            <a:off x="2899084" y="6547735"/>
            <a:ext cx="1183106" cy="256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>
            <a:off x="862260" y="3114217"/>
            <a:ext cx="2447593" cy="646331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C00000"/>
                </a:solidFill>
              </a:rPr>
              <a:t>VAS </a:t>
            </a:r>
            <a:r>
              <a:rPr lang="it-IT" sz="3600" b="1" dirty="0" err="1">
                <a:solidFill>
                  <a:srgbClr val="C00000"/>
                </a:solidFill>
              </a:rPr>
              <a:t>Bodies</a:t>
            </a:r>
            <a:r>
              <a:rPr lang="it-IT" sz="3600" b="1" dirty="0">
                <a:solidFill>
                  <a:srgbClr val="C00000"/>
                </a:solidFill>
              </a:rPr>
              <a:t>:</a:t>
            </a:r>
          </a:p>
        </p:txBody>
      </p:sp>
      <p:cxnSp>
        <p:nvCxnSpPr>
          <p:cNvPr id="34" name="Connettore 1 33"/>
          <p:cNvCxnSpPr>
            <a:endCxn id="9" idx="1"/>
          </p:cNvCxnSpPr>
          <p:nvPr/>
        </p:nvCxnSpPr>
        <p:spPr>
          <a:xfrm>
            <a:off x="4403558" y="4149258"/>
            <a:ext cx="469230" cy="4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/>
          <p:cNvSpPr txBox="1"/>
          <p:nvPr/>
        </p:nvSpPr>
        <p:spPr>
          <a:xfrm>
            <a:off x="10818569" y="5593410"/>
            <a:ext cx="1338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>
                <a:solidFill>
                  <a:srgbClr val="C00000"/>
                </a:solidFill>
              </a:rPr>
              <a:t>Committees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9" name="CasellaDiTesto 38"/>
          <p:cNvSpPr txBox="1"/>
          <p:nvPr/>
        </p:nvSpPr>
        <p:spPr>
          <a:xfrm>
            <a:off x="8096905" y="6159985"/>
            <a:ext cx="224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>
                <a:solidFill>
                  <a:srgbClr val="C00000"/>
                </a:solidFill>
              </a:rPr>
              <a:t>Several</a:t>
            </a:r>
            <a:r>
              <a:rPr lang="it-IT" b="1" dirty="0">
                <a:solidFill>
                  <a:srgbClr val="C00000"/>
                </a:solidFill>
              </a:rPr>
              <a:t> Teams &amp; </a:t>
            </a:r>
            <a:r>
              <a:rPr lang="it-IT" b="1" dirty="0" err="1">
                <a:solidFill>
                  <a:srgbClr val="C00000"/>
                </a:solidFill>
              </a:rPr>
              <a:t>WGs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6728534" y="5589634"/>
            <a:ext cx="1183106" cy="523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VasYoung</a:t>
            </a:r>
            <a:endParaRPr lang="it-IT" b="1" dirty="0"/>
          </a:p>
        </p:txBody>
      </p:sp>
      <p:cxnSp>
        <p:nvCxnSpPr>
          <p:cNvPr id="43" name="Connettore 1 42"/>
          <p:cNvCxnSpPr>
            <a:stCxn id="8" idx="2"/>
          </p:cNvCxnSpPr>
          <p:nvPr/>
        </p:nvCxnSpPr>
        <p:spPr>
          <a:xfrm>
            <a:off x="3757863" y="4453690"/>
            <a:ext cx="0" cy="311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>
          <a:xfrm>
            <a:off x="293018" y="5463524"/>
            <a:ext cx="10547862" cy="12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 flipV="1">
            <a:off x="4193328" y="5224351"/>
            <a:ext cx="0" cy="230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sellaDiTesto 52"/>
          <p:cNvSpPr txBox="1"/>
          <p:nvPr/>
        </p:nvSpPr>
        <p:spPr>
          <a:xfrm>
            <a:off x="6013784" y="6542447"/>
            <a:ext cx="4634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Note : in </a:t>
            </a:r>
            <a:r>
              <a:rPr lang="it-IT" sz="1600" b="1" i="1" dirty="0" err="1">
                <a:solidFill>
                  <a:srgbClr val="ED7F73"/>
                </a:solidFill>
              </a:rPr>
              <a:t>pink</a:t>
            </a:r>
            <a:r>
              <a:rPr lang="it-IT" sz="1600" b="1" i="1" dirty="0">
                <a:solidFill>
                  <a:srgbClr val="ED7F73"/>
                </a:solidFill>
              </a:rPr>
              <a:t> </a:t>
            </a:r>
            <a:r>
              <a:rPr lang="it-IT" sz="1600" i="1" dirty="0" err="1"/>
              <a:t>Bodies</a:t>
            </a:r>
            <a:r>
              <a:rPr lang="it-IT" sz="1600" i="1" dirty="0"/>
              <a:t> with special </a:t>
            </a:r>
            <a:r>
              <a:rPr lang="it-IT" sz="1600" i="1" dirty="0" err="1"/>
              <a:t>organization</a:t>
            </a:r>
            <a:endParaRPr lang="it-IT" sz="1600" i="1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8300964" y="52875"/>
            <a:ext cx="4114800" cy="365125"/>
          </a:xfrm>
        </p:spPr>
        <p:txBody>
          <a:bodyPr/>
          <a:lstStyle/>
          <a:p>
            <a:r>
              <a:rPr lang="it-IT" dirty="0"/>
              <a:t>VAS Foundation        www.vas-int.net</a:t>
            </a:r>
          </a:p>
        </p:txBody>
      </p:sp>
    </p:spTree>
    <p:extLst>
      <p:ext uri="{BB962C8B-B14F-4D97-AF65-F5344CB8AC3E}">
        <p14:creationId xmlns:p14="http://schemas.microsoft.com/office/powerpoint/2010/main" val="4106755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778</Words>
  <Application>Microsoft Office PowerPoint</Application>
  <PresentationFormat>Widescreen</PresentationFormat>
  <Paragraphs>169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1" baseType="lpstr">
      <vt:lpstr>&amp;quot</vt:lpstr>
      <vt:lpstr>Aptos</vt:lpstr>
      <vt:lpstr>Arial</vt:lpstr>
      <vt:lpstr>Calibri</vt:lpstr>
      <vt:lpstr>Calibri Light</vt:lpstr>
      <vt:lpstr>Roboto Slab</vt:lpstr>
      <vt:lpstr>Times New Roman</vt:lpstr>
      <vt:lpstr>Wingdings</vt:lpstr>
      <vt:lpstr>Tema di Office</vt:lpstr>
      <vt:lpstr>      VAS-European Independent Foundation in Angiology/Vascular Medicine   Short VAS presentation in slides    </vt:lpstr>
      <vt:lpstr>Presentazione standard di PowerPoint</vt:lpstr>
      <vt:lpstr>                  Aims and main Activities    </vt:lpstr>
      <vt:lpstr> European Collaborative Independent Education and Training </vt:lpstr>
      <vt:lpstr> European Collaborative Independent Education and Training  </vt:lpstr>
      <vt:lpstr> European Research and Awareness </vt:lpstr>
      <vt:lpstr>        European Accreditation of Angiology/Vascular Medicine </vt:lpstr>
      <vt:lpstr>    Open Collaborative Independent Organization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mariella</dc:creator>
  <cp:lastModifiedBy>mariella catalano</cp:lastModifiedBy>
  <cp:revision>40</cp:revision>
  <dcterms:created xsi:type="dcterms:W3CDTF">2018-11-24T04:49:09Z</dcterms:created>
  <dcterms:modified xsi:type="dcterms:W3CDTF">2024-11-14T22:44:20Z</dcterms:modified>
</cp:coreProperties>
</file>